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92" r:id="rId2"/>
    <p:sldId id="287" r:id="rId3"/>
    <p:sldId id="274" r:id="rId4"/>
    <p:sldId id="276" r:id="rId5"/>
    <p:sldId id="275" r:id="rId6"/>
    <p:sldId id="277" r:id="rId7"/>
    <p:sldId id="294" r:id="rId8"/>
    <p:sldId id="298" r:id="rId9"/>
    <p:sldId id="297" r:id="rId10"/>
    <p:sldId id="295" r:id="rId11"/>
    <p:sldId id="296" r:id="rId12"/>
    <p:sldId id="299" r:id="rId13"/>
    <p:sldId id="300" r:id="rId14"/>
    <p:sldId id="301" r:id="rId15"/>
    <p:sldId id="302" r:id="rId16"/>
    <p:sldId id="303" r:id="rId17"/>
    <p:sldId id="305" r:id="rId18"/>
    <p:sldId id="304" r:id="rId19"/>
    <p:sldId id="272" r:id="rId20"/>
  </p:sldIdLst>
  <p:sldSz cx="9144000" cy="6858000" type="screen4x3"/>
  <p:notesSz cx="7010400" cy="9128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75">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673"/>
    <a:srgbClr val="C4BFDF"/>
    <a:srgbClr val="887FBF"/>
    <a:srgbClr val="D3DFED"/>
    <a:srgbClr val="C4D2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63555" autoAdjust="0"/>
  </p:normalViewPr>
  <p:slideViewPr>
    <p:cSldViewPr>
      <p:cViewPr varScale="1">
        <p:scale>
          <a:sx n="53" d="100"/>
          <a:sy n="53" d="100"/>
        </p:scale>
        <p:origin x="941" y="4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9" d="100"/>
          <a:sy n="89" d="100"/>
        </p:scale>
        <p:origin x="-3804" y="-96"/>
      </p:cViewPr>
      <p:guideLst>
        <p:guide orient="horz" pos="2875"/>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57200"/>
          </a:xfrm>
          <a:prstGeom prst="rect">
            <a:avLst/>
          </a:prstGeom>
        </p:spPr>
        <p:txBody>
          <a:bodyPr vert="horz" lIns="91440" tIns="45720" rIns="91440" bIns="45720" rtlCol="0"/>
          <a:lstStyle>
            <a:lvl1pPr algn="r">
              <a:defRPr sz="1200"/>
            </a:lvl1pPr>
          </a:lstStyle>
          <a:p>
            <a:fld id="{5F17136C-3CBB-4946-92E3-6DA26C0BD292}" type="datetimeFigureOut">
              <a:rPr lang="en-US" smtClean="0"/>
              <a:t>8/29/2014</a:t>
            </a:fld>
            <a:endParaRPr lang="en-US"/>
          </a:p>
        </p:txBody>
      </p:sp>
      <p:sp>
        <p:nvSpPr>
          <p:cNvPr id="4" name="Footer Placeholder 3"/>
          <p:cNvSpPr>
            <a:spLocks noGrp="1"/>
          </p:cNvSpPr>
          <p:nvPr>
            <p:ph type="ftr" sz="quarter" idx="2"/>
          </p:nvPr>
        </p:nvSpPr>
        <p:spPr>
          <a:xfrm>
            <a:off x="0" y="8670925"/>
            <a:ext cx="3038475" cy="4556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670925"/>
            <a:ext cx="3038475" cy="455613"/>
          </a:xfrm>
          <a:prstGeom prst="rect">
            <a:avLst/>
          </a:prstGeom>
        </p:spPr>
        <p:txBody>
          <a:bodyPr vert="horz" lIns="91440" tIns="45720" rIns="91440" bIns="45720" rtlCol="0" anchor="b"/>
          <a:lstStyle>
            <a:lvl1pPr algn="r">
              <a:defRPr sz="1200"/>
            </a:lvl1pPr>
          </a:lstStyle>
          <a:p>
            <a:fld id="{4D686F4F-9D9D-4952-92EC-F172AB1348A0}" type="slidenum">
              <a:rPr lang="en-US" smtClean="0"/>
              <a:t>‹#›</a:t>
            </a:fld>
            <a:endParaRPr lang="en-US"/>
          </a:p>
        </p:txBody>
      </p:sp>
    </p:spTree>
    <p:extLst>
      <p:ext uri="{BB962C8B-B14F-4D97-AF65-F5344CB8AC3E}">
        <p14:creationId xmlns:p14="http://schemas.microsoft.com/office/powerpoint/2010/main" val="3732104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5640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56406"/>
          </a:xfrm>
          <a:prstGeom prst="rect">
            <a:avLst/>
          </a:prstGeom>
        </p:spPr>
        <p:txBody>
          <a:bodyPr vert="horz" lIns="91440" tIns="45720" rIns="91440" bIns="45720" rtlCol="0"/>
          <a:lstStyle>
            <a:lvl1pPr algn="r">
              <a:defRPr sz="1200"/>
            </a:lvl1pPr>
          </a:lstStyle>
          <a:p>
            <a:fld id="{B5AADD5E-CA7D-44A2-835B-A936698A46B7}" type="datetimeFigureOut">
              <a:rPr lang="en-US" smtClean="0"/>
              <a:t>8/29/2014</a:t>
            </a:fld>
            <a:endParaRPr lang="en-US"/>
          </a:p>
        </p:txBody>
      </p:sp>
      <p:sp>
        <p:nvSpPr>
          <p:cNvPr id="4" name="Slide Image Placeholder 3"/>
          <p:cNvSpPr>
            <a:spLocks noGrp="1" noRot="1" noChangeAspect="1"/>
          </p:cNvSpPr>
          <p:nvPr>
            <p:ph type="sldImg" idx="2"/>
          </p:nvPr>
        </p:nvSpPr>
        <p:spPr>
          <a:xfrm>
            <a:off x="1223963" y="684213"/>
            <a:ext cx="4562475" cy="3422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35860"/>
            <a:ext cx="5608320" cy="410765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70135"/>
            <a:ext cx="3037840" cy="456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670135"/>
            <a:ext cx="3037840" cy="456406"/>
          </a:xfrm>
          <a:prstGeom prst="rect">
            <a:avLst/>
          </a:prstGeom>
        </p:spPr>
        <p:txBody>
          <a:bodyPr vert="horz" lIns="91440" tIns="45720" rIns="91440" bIns="45720" rtlCol="0" anchor="b"/>
          <a:lstStyle>
            <a:lvl1pPr algn="r">
              <a:defRPr sz="1200"/>
            </a:lvl1pPr>
          </a:lstStyle>
          <a:p>
            <a:fld id="{A4C2D714-A309-466E-A29F-60AC61356BA4}" type="slidenum">
              <a:rPr lang="en-US" smtClean="0"/>
              <a:t>‹#›</a:t>
            </a:fld>
            <a:endParaRPr lang="en-US"/>
          </a:p>
        </p:txBody>
      </p:sp>
    </p:spTree>
    <p:extLst>
      <p:ext uri="{BB962C8B-B14F-4D97-AF65-F5344CB8AC3E}">
        <p14:creationId xmlns:p14="http://schemas.microsoft.com/office/powerpoint/2010/main" val="1176704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teleflex.com/ezioeducat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Thank you for taking the time to participate in the EZ-IO</a:t>
            </a:r>
            <a:r>
              <a:rPr lang="en-US" altLang="en-US" baseline="30000" dirty="0" smtClean="0"/>
              <a:t>®</a:t>
            </a:r>
            <a:r>
              <a:rPr lang="en-US" altLang="en-US" dirty="0" smtClean="0"/>
              <a:t> T.A.L.O.N.</a:t>
            </a:r>
            <a:r>
              <a:rPr lang="en-US" altLang="en-US" baseline="30000" dirty="0" smtClean="0"/>
              <a:t>TM</a:t>
            </a:r>
            <a:r>
              <a:rPr lang="en-US" altLang="en-US" dirty="0" smtClean="0"/>
              <a:t> 7-Site Intraosseous Vascular Access System </a:t>
            </a:r>
            <a:r>
              <a:rPr lang="en-US" altLang="en-US" dirty="0" smtClean="0"/>
              <a:t>training program. </a:t>
            </a:r>
            <a:r>
              <a:rPr lang="en-US" altLang="en-US" dirty="0" smtClean="0"/>
              <a:t>This </a:t>
            </a:r>
            <a:r>
              <a:rPr lang="en-US" altLang="en-US" dirty="0" smtClean="0"/>
              <a:t>program </a:t>
            </a:r>
            <a:r>
              <a:rPr lang="en-US" altLang="en-US" dirty="0" smtClean="0"/>
              <a:t>is designed to provide the practitioner with the didactic components for use of the EZ-IO T.A.L.O.N.</a:t>
            </a:r>
            <a:r>
              <a:rPr lang="en-US" altLang="en-US" baseline="30000" dirty="0" smtClean="0"/>
              <a:t> </a:t>
            </a:r>
            <a:r>
              <a:rPr lang="en-US" altLang="en-US" dirty="0" smtClean="0"/>
              <a:t>System.  </a:t>
            </a:r>
          </a:p>
          <a:p>
            <a:pPr lvl="1" eaLnBrk="1" hangingPunct="1">
              <a:buFontTx/>
              <a:buChar char="•"/>
            </a:pPr>
            <a:r>
              <a:rPr lang="en-US" altLang="en-US" dirty="0" smtClean="0"/>
              <a:t>Indications &amp; contraindications</a:t>
            </a:r>
          </a:p>
          <a:p>
            <a:pPr lvl="1" eaLnBrk="1" hangingPunct="1">
              <a:buFontTx/>
              <a:buChar char="•"/>
            </a:pPr>
            <a:r>
              <a:rPr lang="en-US" altLang="en-US" dirty="0" smtClean="0"/>
              <a:t>Basic bone anatomy</a:t>
            </a:r>
          </a:p>
          <a:p>
            <a:pPr lvl="1" eaLnBrk="1" hangingPunct="1">
              <a:buFontTx/>
              <a:buChar char="•"/>
            </a:pPr>
            <a:r>
              <a:rPr lang="en-US" altLang="en-US" dirty="0" smtClean="0"/>
              <a:t>Basic physiology </a:t>
            </a:r>
          </a:p>
          <a:p>
            <a:pPr lvl="1" eaLnBrk="1" hangingPunct="1">
              <a:buFontTx/>
              <a:buChar char="•"/>
            </a:pPr>
            <a:r>
              <a:rPr lang="en-US" altLang="en-US" dirty="0" smtClean="0"/>
              <a:t>Identification of insertion landmarks</a:t>
            </a:r>
          </a:p>
          <a:p>
            <a:pPr lvl="1" eaLnBrk="1" hangingPunct="1">
              <a:buFontTx/>
              <a:buChar char="•"/>
            </a:pPr>
            <a:r>
              <a:rPr lang="en-US" altLang="en-US" dirty="0" smtClean="0"/>
              <a:t>Insertion technique</a:t>
            </a:r>
          </a:p>
          <a:p>
            <a:pPr lvl="1" eaLnBrk="1" hangingPunct="1">
              <a:buFontTx/>
              <a:buChar char="•"/>
            </a:pPr>
            <a:r>
              <a:rPr lang="en-US" altLang="en-US" dirty="0" smtClean="0"/>
              <a:t>Care and maintenance </a:t>
            </a:r>
          </a:p>
          <a:p>
            <a:pPr lvl="1" eaLnBrk="1" hangingPunct="1">
              <a:buFontTx/>
              <a:buChar char="•"/>
            </a:pPr>
            <a:r>
              <a:rPr lang="en-US" altLang="en-US" dirty="0" smtClean="0"/>
              <a:t>Removal of the device and after care</a:t>
            </a:r>
          </a:p>
          <a:p>
            <a:pPr eaLnBrk="1" hangingPunct="1"/>
            <a:endParaRPr lang="en-US" altLang="en-US" dirty="0" smtClean="0"/>
          </a:p>
          <a:p>
            <a:pPr eaLnBrk="1" hangingPunct="1"/>
            <a:r>
              <a:rPr lang="en-US" altLang="en-US" dirty="0" smtClean="0"/>
              <a:t>This didactic component is not intended to constitute medical advice or direction. All procedures should be performed on the </a:t>
            </a:r>
            <a:r>
              <a:rPr lang="en-US" altLang="en-US" dirty="0" smtClean="0"/>
              <a:t>order, </a:t>
            </a:r>
            <a:r>
              <a:rPr lang="en-US" altLang="en-US" dirty="0" smtClean="0"/>
              <a:t>or under the </a:t>
            </a:r>
            <a:r>
              <a:rPr lang="en-US" altLang="en-US" dirty="0" smtClean="0"/>
              <a:t>direction, </a:t>
            </a:r>
            <a:r>
              <a:rPr lang="en-US" altLang="en-US" dirty="0" smtClean="0"/>
              <a:t>of a licensed physician or other qualified healthcare provider.  This program is designed to be used in conjunction with hands-on practice with the EZ-IO T.A.L.O.N. System. </a:t>
            </a:r>
          </a:p>
          <a:p>
            <a:pPr eaLnBrk="1" hangingPunct="1"/>
            <a:r>
              <a:rPr lang="en-US" altLang="en-US" dirty="0" smtClean="0"/>
              <a:t>If at any time you have a question, please visit us online or call 866-479-8500.</a:t>
            </a:r>
            <a:endParaRPr lang="en-US" altLang="en-US" u="sng" dirty="0" smtClean="0"/>
          </a:p>
          <a:p>
            <a:pPr eaLnBrk="1" hangingPunct="1"/>
            <a:endParaRPr lang="en-US" altLang="en-US" dirty="0" smtClean="0"/>
          </a:p>
          <a:p>
            <a:pPr eaLnBrk="1" hangingPunct="1"/>
            <a:r>
              <a:rPr lang="en-US" altLang="en-US" dirty="0" smtClean="0"/>
              <a:t>Manufactured in the USA</a:t>
            </a:r>
          </a:p>
        </p:txBody>
      </p:sp>
      <p:sp>
        <p:nvSpPr>
          <p:cNvPr id="4" name="Slide Number Placeholder 3"/>
          <p:cNvSpPr>
            <a:spLocks noGrp="1"/>
          </p:cNvSpPr>
          <p:nvPr>
            <p:ph type="sldNum" sz="quarter" idx="10"/>
          </p:nvPr>
        </p:nvSpPr>
        <p:spPr/>
        <p:txBody>
          <a:bodyPr/>
          <a:lstStyle/>
          <a:p>
            <a:fld id="{A4C2D714-A309-466E-A29F-60AC61356BA4}" type="slidenum">
              <a:rPr lang="en-US" smtClean="0"/>
              <a:t>1</a:t>
            </a:fld>
            <a:endParaRPr lang="en-US"/>
          </a:p>
        </p:txBody>
      </p:sp>
    </p:spTree>
    <p:extLst>
      <p:ext uri="{BB962C8B-B14F-4D97-AF65-F5344CB8AC3E}">
        <p14:creationId xmlns:p14="http://schemas.microsoft.com/office/powerpoint/2010/main" val="1244339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Utilize appropriate Body Substance Isolation Precautions, use a clean, “no touch” technique, maintaining asepsis.  </a:t>
            </a:r>
          </a:p>
          <a:p>
            <a:r>
              <a:rPr lang="en-US" altLang="en-US" dirty="0" smtClean="0"/>
              <a:t>Identify and prepare insertion site and supplies.  </a:t>
            </a:r>
          </a:p>
          <a:p>
            <a:endParaRPr lang="en-US" altLang="en-US" dirty="0" smtClean="0"/>
          </a:p>
          <a:p>
            <a:r>
              <a:rPr lang="en-US" altLang="en-US" dirty="0" smtClean="0"/>
              <a:t>Adult proximal tibia site identification – Extend leg.  Insertion site is approximately 3 cm (two finger widths) below the patella and approximately 2 cm </a:t>
            </a:r>
            <a:r>
              <a:rPr lang="en-US" altLang="en-US" b="1" u="sng" dirty="0" smtClean="0"/>
              <a:t>medial,</a:t>
            </a:r>
            <a:r>
              <a:rPr lang="en-US" altLang="en-US" dirty="0" smtClean="0"/>
              <a:t> along the flat aspect of the tibia.</a:t>
            </a:r>
          </a:p>
          <a:p>
            <a:endParaRPr lang="en-US" altLang="en-US" dirty="0" smtClean="0"/>
          </a:p>
          <a:p>
            <a:endParaRPr lang="en-US" altLang="en-US" dirty="0" smtClean="0"/>
          </a:p>
        </p:txBody>
      </p:sp>
      <p:sp>
        <p:nvSpPr>
          <p:cNvPr id="4" name="Slide Number Placeholder 3"/>
          <p:cNvSpPr>
            <a:spLocks noGrp="1"/>
          </p:cNvSpPr>
          <p:nvPr>
            <p:ph type="sldNum" sz="quarter" idx="10"/>
          </p:nvPr>
        </p:nvSpPr>
        <p:spPr/>
        <p:txBody>
          <a:bodyPr/>
          <a:lstStyle/>
          <a:p>
            <a:fld id="{A4C2D714-A309-466E-A29F-60AC61356BA4}" type="slidenum">
              <a:rPr lang="en-US" smtClean="0"/>
              <a:t>10</a:t>
            </a:fld>
            <a:endParaRPr lang="en-US"/>
          </a:p>
        </p:txBody>
      </p:sp>
    </p:spTree>
    <p:extLst>
      <p:ext uri="{BB962C8B-B14F-4D97-AF65-F5344CB8AC3E}">
        <p14:creationId xmlns:p14="http://schemas.microsoft.com/office/powerpoint/2010/main" val="4034918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Take appropriate Body Substance Isolation Precautions, use a clean, “no touch” technique, maintaining asepsis.  </a:t>
            </a:r>
          </a:p>
          <a:p>
            <a:r>
              <a:rPr lang="en-US" altLang="en-US" dirty="0" smtClean="0"/>
              <a:t>Identify and prepare insertion site and supplies.  </a:t>
            </a:r>
          </a:p>
          <a:p>
            <a:endParaRPr lang="en-US" altLang="en-US" dirty="0" smtClean="0"/>
          </a:p>
          <a:p>
            <a:r>
              <a:rPr lang="en-US" altLang="en-US" dirty="0" smtClean="0"/>
              <a:t>Adult distal tibia insertion site is located approximately 3 cm (2 finger widths) proximal to the most prominent aspect of the medial malleolus.  Palpate the anterior and posterior borders of the tibia to assure that your insertion site is on the flat center aspect of the bone.  </a:t>
            </a:r>
          </a:p>
          <a:p>
            <a:endParaRPr lang="en-US" altLang="en-US" dirty="0" smtClean="0"/>
          </a:p>
        </p:txBody>
      </p:sp>
      <p:sp>
        <p:nvSpPr>
          <p:cNvPr id="4" name="Slide Number Placeholder 3"/>
          <p:cNvSpPr>
            <a:spLocks noGrp="1"/>
          </p:cNvSpPr>
          <p:nvPr>
            <p:ph type="sldNum" sz="quarter" idx="10"/>
          </p:nvPr>
        </p:nvSpPr>
        <p:spPr/>
        <p:txBody>
          <a:bodyPr/>
          <a:lstStyle/>
          <a:p>
            <a:fld id="{A4C2D714-A309-466E-A29F-60AC61356BA4}" type="slidenum">
              <a:rPr lang="en-US" smtClean="0"/>
              <a:t>11</a:t>
            </a:fld>
            <a:endParaRPr lang="en-US"/>
          </a:p>
        </p:txBody>
      </p:sp>
    </p:spTree>
    <p:extLst>
      <p:ext uri="{BB962C8B-B14F-4D97-AF65-F5344CB8AC3E}">
        <p14:creationId xmlns:p14="http://schemas.microsoft.com/office/powerpoint/2010/main" val="551946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1" dirty="0" smtClean="0"/>
          </a:p>
          <a:p>
            <a:pPr>
              <a:defRPr/>
            </a:pPr>
            <a:r>
              <a:rPr lang="en-US" b="1" dirty="0" err="1" smtClean="0"/>
              <a:t>Tibial</a:t>
            </a:r>
            <a:r>
              <a:rPr lang="en-US" b="1" dirty="0" smtClean="0"/>
              <a:t> Insertion Angle</a:t>
            </a:r>
          </a:p>
          <a:p>
            <a:pPr>
              <a:defRPr/>
            </a:pPr>
            <a:r>
              <a:rPr lang="en-US" dirty="0" smtClean="0"/>
              <a:t>Insert needle set at a 90-degree angle to the bone for </a:t>
            </a:r>
            <a:r>
              <a:rPr lang="en-US" dirty="0" err="1" smtClean="0"/>
              <a:t>tibial</a:t>
            </a:r>
            <a:r>
              <a:rPr lang="en-US" dirty="0" smtClean="0"/>
              <a:t> insertions. </a:t>
            </a:r>
          </a:p>
          <a:p>
            <a:pPr>
              <a:defRPr/>
            </a:pPr>
            <a:endParaRPr lang="en-US" dirty="0" smtClean="0"/>
          </a:p>
          <a:p>
            <a:pPr>
              <a:defRPr/>
            </a:pPr>
            <a:r>
              <a:rPr lang="en-US" dirty="0" smtClean="0">
                <a:latin typeface="+mn-lt"/>
              </a:rPr>
              <a:t>TIBIA INSERTION TECHNIQUE</a:t>
            </a:r>
          </a:p>
          <a:p>
            <a:pPr marL="228600" indent="-228600">
              <a:buFont typeface="+mj-lt"/>
              <a:buAutoNum type="arabicPeriod"/>
              <a:defRPr/>
            </a:pPr>
            <a:r>
              <a:rPr lang="en-US" dirty="0" smtClean="0">
                <a:solidFill>
                  <a:srgbClr val="000000"/>
                </a:solidFill>
              </a:rPr>
              <a:t>Stabilize the extremity. </a:t>
            </a:r>
          </a:p>
          <a:p>
            <a:pPr marL="228600" indent="-228600">
              <a:buFont typeface="+mj-lt"/>
              <a:buAutoNum type="arabicPeriod"/>
              <a:defRPr/>
            </a:pPr>
            <a:r>
              <a:rPr lang="en-US" dirty="0" smtClean="0">
                <a:solidFill>
                  <a:srgbClr val="000000"/>
                </a:solidFill>
              </a:rPr>
              <a:t>Push the EZ-IO</a:t>
            </a:r>
            <a:r>
              <a:rPr lang="en-US" baseline="30000" dirty="0" smtClean="0">
                <a:solidFill>
                  <a:srgbClr val="000000"/>
                </a:solidFill>
              </a:rPr>
              <a:t>®</a:t>
            </a:r>
            <a:r>
              <a:rPr lang="en-US" dirty="0" smtClean="0">
                <a:solidFill>
                  <a:srgbClr val="000000"/>
                </a:solidFill>
              </a:rPr>
              <a:t> T.A.L.O.N.</a:t>
            </a:r>
            <a:r>
              <a:rPr lang="en-US" baseline="30000" dirty="0" smtClean="0">
                <a:solidFill>
                  <a:srgbClr val="000000"/>
                </a:solidFill>
              </a:rPr>
              <a:t>TM</a:t>
            </a:r>
            <a:r>
              <a:rPr lang="en-US" dirty="0" smtClean="0">
                <a:solidFill>
                  <a:srgbClr val="000000"/>
                </a:solidFill>
              </a:rPr>
              <a:t> Needle Set tip through the skin until the tip rests against the bone.</a:t>
            </a:r>
          </a:p>
          <a:p>
            <a:pPr lvl="1">
              <a:defRPr/>
            </a:pPr>
            <a:r>
              <a:rPr lang="en-US" dirty="0" smtClean="0">
                <a:solidFill>
                  <a:srgbClr val="000000"/>
                </a:solidFill>
              </a:rPr>
              <a:t>The 5 mm mark must be visible above the skin for confirmation of adequate needle length.</a:t>
            </a:r>
          </a:p>
          <a:p>
            <a:pPr marL="228600" indent="-228600">
              <a:buFont typeface="+mj-lt"/>
              <a:buAutoNum type="arabicPeriod"/>
              <a:defRPr/>
            </a:pPr>
            <a:r>
              <a:rPr lang="en-US" dirty="0" smtClean="0">
                <a:solidFill>
                  <a:srgbClr val="000000"/>
                </a:solidFill>
                <a:latin typeface="Verdana" panose="020B0604030504040204" pitchFamily="34" charset="0"/>
              </a:rPr>
              <a:t>Penetrate bone cortex with steady, firm pressure, maintaining correct angle.</a:t>
            </a:r>
          </a:p>
          <a:p>
            <a:pPr lvl="1">
              <a:defRPr/>
            </a:pPr>
            <a:r>
              <a:rPr lang="en-US" dirty="0" smtClean="0">
                <a:solidFill>
                  <a:srgbClr val="000000"/>
                </a:solidFill>
                <a:latin typeface="Verdana" panose="020B0604030504040204" pitchFamily="34" charset="0"/>
              </a:rPr>
              <a:t>Do NOT use excessive force.  Do NOT rock or bend needle set during insertion.  </a:t>
            </a:r>
          </a:p>
          <a:p>
            <a:pPr lvl="1">
              <a:defRPr/>
            </a:pPr>
            <a:r>
              <a:rPr lang="en-US" dirty="0" smtClean="0">
                <a:solidFill>
                  <a:srgbClr val="000000"/>
                </a:solidFill>
                <a:latin typeface="Verdana" panose="020B0604030504040204" pitchFamily="34" charset="0"/>
              </a:rPr>
              <a:t>Maintain 90-degree angle to the bone. </a:t>
            </a:r>
          </a:p>
          <a:p>
            <a:pPr lvl="1">
              <a:defRPr/>
            </a:pPr>
            <a:r>
              <a:rPr lang="en-US" dirty="0" smtClean="0">
                <a:solidFill>
                  <a:srgbClr val="000000"/>
                </a:solidFill>
                <a:latin typeface="Verdana" panose="020B0604030504040204" pitchFamily="34" charset="0"/>
              </a:rPr>
              <a:t>Catheter tip rotation (clockwise) provides penetrating action.  </a:t>
            </a:r>
          </a:p>
          <a:p>
            <a:pPr marL="228600" indent="-228600">
              <a:buFont typeface="+mj-lt"/>
              <a:buAutoNum type="arabicPeriod"/>
              <a:defRPr/>
            </a:pPr>
            <a:r>
              <a:rPr lang="en-US" dirty="0" smtClean="0">
                <a:solidFill>
                  <a:srgbClr val="000000"/>
                </a:solidFill>
                <a:latin typeface="Verdana" panose="020B0604030504040204" pitchFamily="34" charset="0"/>
              </a:rPr>
              <a:t>Stop insertion process when desired depth is obtained or catheter hub is flush with the skin. </a:t>
            </a:r>
          </a:p>
          <a:p>
            <a:pPr lvl="1">
              <a:defRPr/>
            </a:pPr>
            <a:r>
              <a:rPr lang="en-US" dirty="0" smtClean="0">
                <a:solidFill>
                  <a:srgbClr val="000000"/>
                </a:solidFill>
                <a:latin typeface="Verdana" panose="020B0604030504040204" pitchFamily="34" charset="0"/>
              </a:rPr>
              <a:t>Insertion time varies as bone density varies from patient to patient. </a:t>
            </a:r>
            <a:endParaRPr lang="en-US" dirty="0" smtClean="0">
              <a:solidFill>
                <a:srgbClr val="000000"/>
              </a:solidFill>
            </a:endParaRPr>
          </a:p>
          <a:p>
            <a:pPr marL="228600" indent="-228600">
              <a:buFont typeface="+mj-lt"/>
              <a:buAutoNum type="arabicPeriod"/>
              <a:defRPr/>
            </a:pPr>
            <a:r>
              <a:rPr lang="en-US" dirty="0" smtClean="0">
                <a:solidFill>
                  <a:srgbClr val="000000"/>
                </a:solidFill>
              </a:rPr>
              <a:t>Hold the needle set hub while twisting the </a:t>
            </a:r>
            <a:r>
              <a:rPr lang="en-US" dirty="0" err="1" smtClean="0">
                <a:solidFill>
                  <a:srgbClr val="000000"/>
                </a:solidFill>
              </a:rPr>
              <a:t>stylet</a:t>
            </a:r>
            <a:r>
              <a:rPr lang="en-US" dirty="0" smtClean="0">
                <a:solidFill>
                  <a:srgbClr val="000000"/>
                </a:solidFill>
              </a:rPr>
              <a:t> off the hub with counter clockwise rotations.</a:t>
            </a:r>
          </a:p>
          <a:p>
            <a:pPr lvl="1">
              <a:defRPr/>
            </a:pPr>
            <a:r>
              <a:rPr lang="en-US" dirty="0" smtClean="0">
                <a:solidFill>
                  <a:srgbClr val="000000"/>
                </a:solidFill>
              </a:rPr>
              <a:t>The needle should feel firmly seated in the bone (1st confirmation of placement).</a:t>
            </a:r>
          </a:p>
          <a:p>
            <a:pPr lvl="1">
              <a:defRPr/>
            </a:pPr>
            <a:r>
              <a:rPr lang="en-US" dirty="0" smtClean="0">
                <a:solidFill>
                  <a:srgbClr val="000000"/>
                </a:solidFill>
              </a:rPr>
              <a:t>Place the </a:t>
            </a:r>
            <a:r>
              <a:rPr lang="en-US" dirty="0" err="1" smtClean="0">
                <a:solidFill>
                  <a:srgbClr val="000000"/>
                </a:solidFill>
              </a:rPr>
              <a:t>stylet</a:t>
            </a:r>
            <a:r>
              <a:rPr lang="en-US" dirty="0" smtClean="0">
                <a:solidFill>
                  <a:srgbClr val="000000"/>
                </a:solidFill>
              </a:rPr>
              <a:t> in sharps container.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Verdana" panose="020B0604030504040204" pitchFamily="34" charset="0"/>
              </a:rPr>
              <a:t>Always dispose of all sharps and biohazard materials from intraosseous lines using standard biohazard practices and disposal containers. If using the NeedleVISE</a:t>
            </a:r>
            <a:r>
              <a:rPr lang="en-US" baseline="30000" dirty="0" smtClean="0">
                <a:solidFill>
                  <a:srgbClr val="000000"/>
                </a:solidFill>
                <a:latin typeface="Verdana" panose="020B0604030504040204" pitchFamily="34" charset="0"/>
              </a:rPr>
              <a:t>®</a:t>
            </a:r>
            <a:r>
              <a:rPr lang="en-US" baseline="0" dirty="0" smtClean="0">
                <a:solidFill>
                  <a:srgbClr val="000000"/>
                </a:solidFill>
                <a:latin typeface="Verdana" panose="020B0604030504040204" pitchFamily="34" charset="0"/>
              </a:rPr>
              <a:t> 1 Port Sharps Block, place on stable surface and use a one-handed technique. </a:t>
            </a:r>
            <a:endParaRPr lang="en-US" dirty="0" smtClean="0">
              <a:latin typeface="Verdana" panose="020B0604030504040204" pitchFamily="34" charset="0"/>
            </a:endParaRPr>
          </a:p>
          <a:p>
            <a:pPr marL="228600" indent="-228600" eaLnBrk="1" fontAlgn="auto" hangingPunct="1">
              <a:spcBef>
                <a:spcPts val="0"/>
              </a:spcBef>
              <a:spcAft>
                <a:spcPts val="0"/>
              </a:spcAft>
              <a:buFont typeface="+mj-lt"/>
              <a:buAutoNum type="arabicPeriod"/>
              <a:defRPr/>
            </a:pPr>
            <a:r>
              <a:rPr lang="en-US" dirty="0" smtClean="0">
                <a:solidFill>
                  <a:prstClr val="black"/>
                </a:solidFill>
                <a:latin typeface="+mn-lt"/>
              </a:rPr>
              <a:t>Place an EZ-Stabilizer</a:t>
            </a:r>
            <a:r>
              <a:rPr lang="en-US" baseline="30000" dirty="0" smtClean="0">
                <a:solidFill>
                  <a:prstClr val="black"/>
                </a:solidFill>
                <a:latin typeface="+mn-lt"/>
              </a:rPr>
              <a:t>®</a:t>
            </a:r>
            <a:r>
              <a:rPr lang="en-US" dirty="0" smtClean="0">
                <a:solidFill>
                  <a:prstClr val="black"/>
                </a:solidFill>
                <a:latin typeface="+mn-lt"/>
              </a:rPr>
              <a:t> Dressing over the catheter hub.  (The EZ-Stabilizer Dressing is sold separately and not packaged with the EZ-IO</a:t>
            </a:r>
            <a:r>
              <a:rPr lang="en-US" baseline="30000" dirty="0" smtClean="0">
                <a:solidFill>
                  <a:prstClr val="black"/>
                </a:solidFill>
                <a:latin typeface="+mn-lt"/>
              </a:rPr>
              <a:t>®</a:t>
            </a:r>
            <a:r>
              <a:rPr lang="en-US" dirty="0" smtClean="0">
                <a:solidFill>
                  <a:prstClr val="black"/>
                </a:solidFill>
                <a:latin typeface="+mn-lt"/>
              </a:rPr>
              <a:t> TALON™ System.)</a:t>
            </a:r>
          </a:p>
          <a:p>
            <a:pPr marL="228600" indent="-228600">
              <a:buFont typeface="+mj-lt"/>
              <a:buAutoNum type="arabicPeriod"/>
              <a:defRPr/>
            </a:pPr>
            <a:r>
              <a:rPr lang="en-US" dirty="0" smtClean="0">
                <a:solidFill>
                  <a:srgbClr val="000000"/>
                </a:solidFill>
              </a:rPr>
              <a:t>Attach the primed extension set. </a:t>
            </a:r>
          </a:p>
          <a:p>
            <a:pPr marL="228600" indent="-228600">
              <a:buFont typeface="+mj-lt"/>
              <a:buAutoNum type="arabicPeriod"/>
              <a:defRPr/>
            </a:pPr>
            <a:r>
              <a:rPr lang="en-US" dirty="0" smtClean="0">
                <a:solidFill>
                  <a:srgbClr val="000000"/>
                </a:solidFill>
              </a:rPr>
              <a:t>Remove EZ-Stabilizer</a:t>
            </a:r>
            <a:r>
              <a:rPr lang="en-US" baseline="30000" dirty="0" smtClean="0">
                <a:solidFill>
                  <a:srgbClr val="000000"/>
                </a:solidFill>
              </a:rPr>
              <a:t> </a:t>
            </a:r>
            <a:r>
              <a:rPr lang="en-US" baseline="0" dirty="0" smtClean="0">
                <a:solidFill>
                  <a:srgbClr val="000000"/>
                </a:solidFill>
              </a:rPr>
              <a:t>D</a:t>
            </a:r>
            <a:r>
              <a:rPr lang="en-US" dirty="0" smtClean="0">
                <a:solidFill>
                  <a:srgbClr val="000000"/>
                </a:solidFill>
              </a:rPr>
              <a:t>ressing tabs to expose adhesive and apply to skin.</a:t>
            </a:r>
          </a:p>
          <a:p>
            <a:pPr marL="228600" indent="-228600">
              <a:buFont typeface="+mj-lt"/>
              <a:buAutoNum type="arabicPeriod"/>
              <a:defRPr/>
            </a:pPr>
            <a:r>
              <a:rPr lang="en-US" dirty="0" smtClean="0">
                <a:solidFill>
                  <a:srgbClr val="000000"/>
                </a:solidFill>
              </a:rPr>
              <a:t>Aspirate for blood/bone marrow (2nd confirmation of placement)*  </a:t>
            </a:r>
          </a:p>
          <a:p>
            <a:pPr marL="228600" indent="-228600">
              <a:buFont typeface="+mj-lt"/>
              <a:buAutoNum type="arabicPeriod"/>
              <a:defRPr/>
            </a:pPr>
            <a:endParaRPr lang="en-US" dirty="0" smtClean="0">
              <a:solidFill>
                <a:srgbClr val="000000"/>
              </a:solidFill>
            </a:endParaRPr>
          </a:p>
          <a:p>
            <a:pPr>
              <a:defRPr/>
            </a:pPr>
            <a:r>
              <a:rPr lang="en-US" b="1" dirty="0" smtClean="0">
                <a:solidFill>
                  <a:srgbClr val="000000"/>
                </a:solidFill>
                <a:latin typeface="Verdana" panose="020B0604030504040204" pitchFamily="34" charset="0"/>
              </a:rPr>
              <a:t>*</a:t>
            </a:r>
            <a:r>
              <a:rPr lang="en-US" dirty="0" smtClean="0">
                <a:solidFill>
                  <a:srgbClr val="000000"/>
                </a:solidFill>
                <a:latin typeface="Verdana" panose="020B0604030504040204" pitchFamily="34" charset="0"/>
              </a:rPr>
              <a:t>Absence of blood or inability to withdraw aspirate at the catheter hub does</a:t>
            </a:r>
            <a:r>
              <a:rPr lang="en-US" b="1" dirty="0" smtClean="0">
                <a:solidFill>
                  <a:srgbClr val="000000"/>
                </a:solidFill>
                <a:latin typeface="Verdana" panose="020B0604030504040204" pitchFamily="34" charset="0"/>
              </a:rPr>
              <a:t> not </a:t>
            </a:r>
            <a:r>
              <a:rPr lang="en-US" dirty="0" smtClean="0">
                <a:solidFill>
                  <a:srgbClr val="000000"/>
                </a:solidFill>
                <a:latin typeface="Verdana" panose="020B0604030504040204" pitchFamily="34" charset="0"/>
              </a:rPr>
              <a:t>mean the insertion was unsuccessful. Site placement can also be confirmed by ability to administer pressurized fluids, and noting the pharmacologic effects of medication administration after flow is established.</a:t>
            </a:r>
          </a:p>
          <a:p>
            <a:pPr marL="228600" indent="-228600">
              <a:buFont typeface="+mj-lt"/>
              <a:buAutoNum type="arabicPeriod"/>
              <a:defRPr/>
            </a:pPr>
            <a:endParaRPr lang="en-US" dirty="0" smtClean="0">
              <a:latin typeface="+mn-lt"/>
            </a:endParaRPr>
          </a:p>
        </p:txBody>
      </p:sp>
      <p:sp>
        <p:nvSpPr>
          <p:cNvPr id="4" name="Slide Number Placeholder 3"/>
          <p:cNvSpPr>
            <a:spLocks noGrp="1"/>
          </p:cNvSpPr>
          <p:nvPr>
            <p:ph type="sldNum" sz="quarter" idx="10"/>
          </p:nvPr>
        </p:nvSpPr>
        <p:spPr/>
        <p:txBody>
          <a:bodyPr/>
          <a:lstStyle/>
          <a:p>
            <a:fld id="{A4C2D714-A309-466E-A29F-60AC61356BA4}" type="slidenum">
              <a:rPr lang="en-US" smtClean="0"/>
              <a:t>12</a:t>
            </a:fld>
            <a:endParaRPr lang="en-US"/>
          </a:p>
        </p:txBody>
      </p:sp>
    </p:spTree>
    <p:extLst>
      <p:ext uri="{BB962C8B-B14F-4D97-AF65-F5344CB8AC3E}">
        <p14:creationId xmlns:p14="http://schemas.microsoft.com/office/powerpoint/2010/main" val="3853720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dirty="0" smtClean="0"/>
              <a:t>Flush</a:t>
            </a:r>
          </a:p>
          <a:p>
            <a:pPr defTabSz="966612">
              <a:defRPr/>
            </a:pPr>
            <a:r>
              <a:rPr lang="en-US" dirty="0" smtClean="0"/>
              <a:t>It is essential to perform a rapid Normal Saline (NS) syringe flush into the IO space before attempting to infuse fluids or medications. A rapid syringe flush of 5-10 mL normal saline in adults helps clear the marrow and fibrin from the medullary space, allowing for effective infusion rates.  IO access may be compromised if the line is not used for prolonged periods. IO lines can often be opened successfully by an additional syringe flush. As with an IV infusion, an IO line should be assessed for patency and flushed before and after infusion.  It is important to avoid extreme pressure for the flush, which may increase the risk of extravasation.  </a:t>
            </a:r>
          </a:p>
          <a:p>
            <a:pPr eaLnBrk="1" hangingPunct="1">
              <a:spcBef>
                <a:spcPct val="0"/>
              </a:spcBef>
              <a:defRPr/>
            </a:pPr>
            <a:endParaRPr lang="en-US" dirty="0" smtClean="0">
              <a:ea typeface="MS PGothic" pitchFamily="34" charset="-128"/>
            </a:endParaRPr>
          </a:p>
          <a:p>
            <a:pPr eaLnBrk="1" hangingPunct="1">
              <a:spcBef>
                <a:spcPct val="0"/>
              </a:spcBef>
              <a:defRPr/>
            </a:pPr>
            <a:r>
              <a:rPr lang="en-US" b="1" dirty="0" smtClean="0">
                <a:ea typeface="MS PGothic" pitchFamily="34" charset="-128"/>
              </a:rPr>
              <a:t>Labs</a:t>
            </a:r>
          </a:p>
          <a:p>
            <a:r>
              <a:rPr lang="en-US" sz="1200" kern="1200" dirty="0" smtClean="0">
                <a:solidFill>
                  <a:schemeClr val="tx1"/>
                </a:solidFill>
                <a:effectLst/>
                <a:latin typeface="+mn-lt"/>
                <a:ea typeface="+mn-ea"/>
                <a:cs typeface="+mn-cs"/>
              </a:rPr>
              <a:t>Based on preclinical and clinical evidence comparing IO and venous or arterial sources a number of common laboratory values correlate well; other values show clinical similarity without statistically significant correlation, therefore caution should be exercised with their interpretation.  Certain point of care analyzers have been studied with acceptable results.  Check with your laboratory for IO specimen processing capabilities.  For more information regarding IO lab analysis, refer to the publication </a:t>
            </a:r>
            <a:r>
              <a:rPr lang="en-US" sz="1200" i="1" kern="1200" dirty="0" smtClean="0">
                <a:solidFill>
                  <a:schemeClr val="tx1"/>
                </a:solidFill>
                <a:effectLst/>
                <a:latin typeface="+mn-lt"/>
                <a:ea typeface="+mn-ea"/>
                <a:cs typeface="+mn-cs"/>
              </a:rPr>
              <a:t>Science and Fundamentals of Intraosseous Vascular Access, </a:t>
            </a:r>
            <a:r>
              <a:rPr lang="en-US" sz="1200" kern="1200" dirty="0" smtClean="0">
                <a:solidFill>
                  <a:schemeClr val="tx1"/>
                </a:solidFill>
                <a:effectLst/>
                <a:latin typeface="+mn-lt"/>
                <a:ea typeface="+mn-ea"/>
                <a:cs typeface="+mn-cs"/>
              </a:rPr>
              <a:t>available at: </a:t>
            </a:r>
            <a:r>
              <a:rPr lang="en-US" sz="1200" u="sng" kern="1200" dirty="0" smtClean="0">
                <a:solidFill>
                  <a:schemeClr val="tx1"/>
                </a:solidFill>
                <a:effectLst/>
                <a:latin typeface="+mn-lt"/>
                <a:ea typeface="+mn-ea"/>
                <a:cs typeface="+mn-cs"/>
                <a:hlinkClick r:id="rId3"/>
              </a:rPr>
              <a:t>www.teleflex.com/ezioeducation</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following recommendations have been developed based on research done by Teleflex Incorporated (Vidacare LLC); study data was based on IO blood specimens obtained prior to any infusions or flush:</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Connect a syringe directly to the EZ-IO</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Catheter hub.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first 2 mL of IO blood aspirate may be discarded or considered for point of care testing.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Samples must be identified as IO blood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C2D714-A309-466E-A29F-60AC61356BA4}" type="slidenum">
              <a:rPr lang="en-US" smtClean="0"/>
              <a:t>13</a:t>
            </a:fld>
            <a:endParaRPr lang="en-US"/>
          </a:p>
        </p:txBody>
      </p:sp>
    </p:spTree>
    <p:extLst>
      <p:ext uri="{BB962C8B-B14F-4D97-AF65-F5344CB8AC3E}">
        <p14:creationId xmlns:p14="http://schemas.microsoft.com/office/powerpoint/2010/main" val="3364158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n-US" sz="1200" b="1" dirty="0" smtClean="0"/>
              <a:t>Infusions</a:t>
            </a:r>
          </a:p>
          <a:p>
            <a:pPr>
              <a:lnSpc>
                <a:spcPct val="80000"/>
              </a:lnSpc>
            </a:pPr>
            <a:r>
              <a:rPr lang="en-US" altLang="en-US" sz="1200" dirty="0" smtClean="0"/>
              <a:t>As with other vascular access lines, IO flow rates will vary among patients and anatomical sites. Generally, adequate flow rates are dependent on performing a rapid flush (syringe bolus) prior to IO infusion and infusing fluids and medications under pressure (e.g. infusion pressure pump or pressure bag). Gravity alone will rarely generate adequate flow rates; the higher the pressure, the faster the flow. Generally, the </a:t>
            </a:r>
            <a:r>
              <a:rPr lang="en-US" altLang="en-US" sz="1200" dirty="0" smtClean="0"/>
              <a:t>sternum and proximal </a:t>
            </a:r>
            <a:r>
              <a:rPr lang="en-US" altLang="en-US" sz="1200" dirty="0" smtClean="0"/>
              <a:t>humerus allows higher flow rates than </a:t>
            </a:r>
            <a:r>
              <a:rPr lang="en-US" altLang="en-US" sz="1200" dirty="0" smtClean="0"/>
              <a:t>the tibial </a:t>
            </a:r>
            <a:r>
              <a:rPr lang="en-US" altLang="en-US" sz="1200" dirty="0" smtClean="0"/>
              <a:t>sites.</a:t>
            </a:r>
            <a:r>
              <a:rPr lang="en-US" altLang="en-US" sz="1200" b="1" dirty="0" smtClean="0"/>
              <a:t>  </a:t>
            </a:r>
            <a:endParaRPr lang="en-US" altLang="en-US" sz="1200" dirty="0" smtClean="0"/>
          </a:p>
          <a:p>
            <a:pPr>
              <a:lnSpc>
                <a:spcPct val="80000"/>
              </a:lnSpc>
            </a:pPr>
            <a:endParaRPr lang="en-US" altLang="en-US" sz="1200" dirty="0" smtClean="0"/>
          </a:p>
          <a:p>
            <a:pPr eaLnBrk="1" hangingPunct="1">
              <a:lnSpc>
                <a:spcPct val="80000"/>
              </a:lnSpc>
              <a:spcBef>
                <a:spcPct val="0"/>
              </a:spcBef>
            </a:pPr>
            <a:r>
              <a:rPr lang="en-US" altLang="en-US" sz="1200" dirty="0" smtClean="0"/>
              <a:t>The </a:t>
            </a:r>
            <a:r>
              <a:rPr lang="en-US" altLang="en-US" sz="1200" dirty="0" err="1" smtClean="0"/>
              <a:t>intraosseous</a:t>
            </a:r>
            <a:r>
              <a:rPr lang="en-US" altLang="en-US" sz="1200" dirty="0" smtClean="0"/>
              <a:t> resistance in the medullary space is a fraction of the patient’s mean arterial pressure.  This is important to remember - fluids or medications must be delivered under pressure to obtain maximum flow rates.  </a:t>
            </a:r>
          </a:p>
          <a:p>
            <a:pPr eaLnBrk="1" hangingPunct="1">
              <a:lnSpc>
                <a:spcPct val="80000"/>
              </a:lnSpc>
              <a:spcBef>
                <a:spcPct val="0"/>
              </a:spcBef>
            </a:pPr>
            <a:endParaRPr lang="en-US" altLang="en-US" sz="1200" dirty="0" smtClean="0"/>
          </a:p>
          <a:p>
            <a:pPr>
              <a:lnSpc>
                <a:spcPct val="80000"/>
              </a:lnSpc>
              <a:spcBef>
                <a:spcPct val="0"/>
              </a:spcBef>
            </a:pPr>
            <a:r>
              <a:rPr lang="en-US" altLang="en-US" sz="1200" dirty="0" smtClean="0"/>
              <a:t>Infusion</a:t>
            </a:r>
            <a:r>
              <a:rPr lang="en-US" altLang="en-US" sz="1200" baseline="0" dirty="0" smtClean="0"/>
              <a:t> p</a:t>
            </a:r>
            <a:r>
              <a:rPr lang="en-US" altLang="en-US" sz="1200" dirty="0" smtClean="0"/>
              <a:t>ressure </a:t>
            </a:r>
            <a:r>
              <a:rPr lang="en-US" altLang="en-US" sz="1200" dirty="0" smtClean="0"/>
              <a:t>is the rate-limiting factor in achieving adequate flow rates in IO infusions; the higher the pressure, the greater the flow rate. Many infusion pumps (including rapid infusers such as the Level 1</a:t>
            </a:r>
            <a:r>
              <a:rPr lang="en-US" altLang="en-US" sz="1200" baseline="30000" dirty="0" smtClean="0"/>
              <a:t>® </a:t>
            </a:r>
            <a:r>
              <a:rPr lang="en-US" altLang="en-US" sz="1200" dirty="0" smtClean="0"/>
              <a:t>) are designed to administer large amounts of fluid very rapidly, but often work by measuring volume rather than infusion pressure. If adequate IO flow rates cannot be achieved with an infusion pump, a pressure bag should be considered. Many infusion pumps and rapid infusers will alarm</a:t>
            </a:r>
            <a:r>
              <a:rPr lang="en-US" altLang="en-US" sz="1200" baseline="0" dirty="0" smtClean="0"/>
              <a:t> if the pressure inside the IO space exceeds 300 mmHg.  If this happens, deliver infusion at a slower rate.  </a:t>
            </a:r>
          </a:p>
          <a:p>
            <a:pPr>
              <a:lnSpc>
                <a:spcPct val="80000"/>
              </a:lnSpc>
              <a:spcBef>
                <a:spcPct val="0"/>
              </a:spcBef>
            </a:pPr>
            <a:endParaRPr lang="en-US" altLang="en-US" sz="1200" dirty="0" smtClean="0"/>
          </a:p>
          <a:p>
            <a:pPr>
              <a:lnSpc>
                <a:spcPct val="80000"/>
              </a:lnSpc>
              <a:spcBef>
                <a:spcPct val="0"/>
              </a:spcBef>
            </a:pPr>
            <a:r>
              <a:rPr lang="en-US" altLang="en-US" sz="1200" b="1" dirty="0" smtClean="0"/>
              <a:t>Medications</a:t>
            </a:r>
          </a:p>
          <a:p>
            <a:pPr marL="0" marR="0" indent="0" algn="l" defTabSz="914400" rtl="0" eaLnBrk="1" fontAlgn="auto" latinLnBrk="0" hangingPunct="1">
              <a:lnSpc>
                <a:spcPct val="80000"/>
              </a:lnSpc>
              <a:spcBef>
                <a:spcPct val="0"/>
              </a:spcBef>
              <a:spcAft>
                <a:spcPts val="0"/>
              </a:spcAft>
              <a:buClrTx/>
              <a:buSzTx/>
              <a:buFontTx/>
              <a:buNone/>
              <a:tabLst/>
              <a:defRPr/>
            </a:pPr>
            <a:r>
              <a:rPr lang="en-US" altLang="en-US" sz="1200" dirty="0" smtClean="0"/>
              <a:t>Virtually any medication that can be given via a peripheral IV can be given IO using the same dose, rate and concentration.</a:t>
            </a:r>
            <a:r>
              <a:rPr lang="en-US" altLang="en-US" sz="1200" baseline="30000" dirty="0" smtClean="0"/>
              <a:t>1-4</a:t>
            </a:r>
            <a:r>
              <a:rPr lang="en-US" altLang="en-US" sz="1200" dirty="0" smtClean="0"/>
              <a:t> </a:t>
            </a:r>
            <a:r>
              <a:rPr lang="en-US" sz="1200" kern="1200" dirty="0" smtClean="0">
                <a:solidFill>
                  <a:schemeClr val="tx1"/>
                </a:solidFill>
                <a:effectLst/>
                <a:latin typeface="+mn-lt"/>
                <a:ea typeface="+mn-ea"/>
                <a:cs typeface="+mn-cs"/>
              </a:rPr>
              <a:t>Verify placement/patency prior to all infusions. </a:t>
            </a:r>
            <a:r>
              <a:rPr lang="en-US" altLang="en-US" sz="1200" dirty="0" smtClean="0"/>
              <a:t>Follow medication administration with a flush. </a:t>
            </a:r>
            <a:r>
              <a:rPr lang="en-US" sz="1200" kern="1200" dirty="0" smtClean="0">
                <a:solidFill>
                  <a:schemeClr val="tx1"/>
                </a:solidFill>
                <a:effectLst/>
                <a:latin typeface="+mn-lt"/>
                <a:ea typeface="+mn-ea"/>
                <a:cs typeface="+mn-cs"/>
              </a:rPr>
              <a:t>Use caution when infusing hypertonic solutions, chemotherapeutic agents, or vesicant drugs.  </a:t>
            </a:r>
          </a:p>
          <a:p>
            <a:pPr marL="0" marR="0" indent="0" algn="l" defTabSz="914400" rtl="0" eaLnBrk="1" fontAlgn="auto" latinLnBrk="0" hangingPunct="1">
              <a:lnSpc>
                <a:spcPct val="80000"/>
              </a:lnSpc>
              <a:spcBef>
                <a:spcPct val="0"/>
              </a:spcBef>
              <a:spcAft>
                <a:spcPts val="0"/>
              </a:spcAft>
              <a:buClrTx/>
              <a:buSzTx/>
              <a:buFontTx/>
              <a:buNone/>
              <a:tabLst/>
              <a:defRPr/>
            </a:pPr>
            <a:endParaRPr lang="en-US" altLang="en-US" sz="800" dirty="0" smtClean="0">
              <a:latin typeface="Calibri" pitchFamily="34" charset="0"/>
            </a:endParaRPr>
          </a:p>
          <a:p>
            <a:pPr>
              <a:lnSpc>
                <a:spcPct val="80000"/>
              </a:lnSpc>
            </a:pPr>
            <a:r>
              <a:rPr lang="en-US" altLang="en-US" sz="800" baseline="30000" dirty="0" smtClean="0">
                <a:latin typeface="Calibri" pitchFamily="34" charset="0"/>
              </a:rPr>
              <a:t>1 </a:t>
            </a:r>
            <a:r>
              <a:rPr lang="en-US" altLang="en-US" sz="800" dirty="0" smtClean="0">
                <a:latin typeface="Calibri" pitchFamily="34" charset="0"/>
              </a:rPr>
              <a:t>Von Hoff DD , Kuhn JG, Burris HA, Miller LJ. Does </a:t>
            </a:r>
            <a:r>
              <a:rPr lang="en-US" altLang="en-US" sz="800" dirty="0" err="1" smtClean="0">
                <a:latin typeface="Calibri" pitchFamily="34" charset="0"/>
              </a:rPr>
              <a:t>intraosseous</a:t>
            </a:r>
            <a:r>
              <a:rPr lang="en-US" altLang="en-US" sz="800" dirty="0" smtClean="0">
                <a:latin typeface="Calibri" pitchFamily="34" charset="0"/>
              </a:rPr>
              <a:t> equal intravenous? A pharmacokinetic study. </a:t>
            </a:r>
            <a:r>
              <a:rPr lang="en-US" altLang="en-US" sz="800" i="1" dirty="0" err="1" smtClean="0">
                <a:latin typeface="Calibri" pitchFamily="34" charset="0"/>
              </a:rPr>
              <a:t>Amer</a:t>
            </a:r>
            <a:r>
              <a:rPr lang="en-US" altLang="en-US" sz="800" i="1" dirty="0" smtClean="0">
                <a:latin typeface="Calibri" pitchFamily="34" charset="0"/>
              </a:rPr>
              <a:t> J </a:t>
            </a:r>
            <a:r>
              <a:rPr lang="en-US" altLang="en-US" sz="800" i="1" dirty="0" err="1" smtClean="0">
                <a:latin typeface="Calibri" pitchFamily="34" charset="0"/>
              </a:rPr>
              <a:t>Emerg</a:t>
            </a:r>
            <a:r>
              <a:rPr lang="en-US" altLang="en-US" sz="800" i="1" dirty="0" smtClean="0">
                <a:latin typeface="Calibri" pitchFamily="34" charset="0"/>
              </a:rPr>
              <a:t> Med </a:t>
            </a:r>
            <a:r>
              <a:rPr lang="en-US" altLang="en-US" sz="800" dirty="0" smtClean="0">
                <a:latin typeface="Calibri" pitchFamily="34" charset="0"/>
              </a:rPr>
              <a:t>2008;26:31-8.</a:t>
            </a:r>
          </a:p>
          <a:p>
            <a:pPr>
              <a:lnSpc>
                <a:spcPct val="80000"/>
              </a:lnSpc>
            </a:pPr>
            <a:r>
              <a:rPr lang="en-US" altLang="en-US" sz="800" baseline="30000" dirty="0" smtClean="0">
                <a:latin typeface="Calibri" pitchFamily="34" charset="0"/>
              </a:rPr>
              <a:t>2</a:t>
            </a:r>
            <a:r>
              <a:rPr lang="en-US" altLang="en-US" sz="800" dirty="0" smtClean="0">
                <a:latin typeface="Calibri" pitchFamily="34" charset="0"/>
              </a:rPr>
              <a:t> Hoskins SL, Kramer GC , Stephens CT, Zachariah BS. Efficacy of epinephrine delivery via the </a:t>
            </a:r>
            <a:r>
              <a:rPr lang="en-US" altLang="en-US" sz="800" dirty="0" err="1" smtClean="0">
                <a:latin typeface="Calibri" pitchFamily="34" charset="0"/>
              </a:rPr>
              <a:t>intraosseous</a:t>
            </a:r>
            <a:r>
              <a:rPr lang="en-US" altLang="en-US" sz="800" dirty="0" smtClean="0">
                <a:latin typeface="Calibri" pitchFamily="34" charset="0"/>
              </a:rPr>
              <a:t> humeral head route during CPR. </a:t>
            </a:r>
            <a:r>
              <a:rPr lang="en-US" altLang="en-US" sz="800" i="1" dirty="0" smtClean="0">
                <a:latin typeface="Calibri" pitchFamily="34" charset="0"/>
              </a:rPr>
              <a:t>Circulation </a:t>
            </a:r>
            <a:r>
              <a:rPr lang="en-US" altLang="en-US" sz="800" dirty="0" smtClean="0">
                <a:latin typeface="Calibri" pitchFamily="34" charset="0"/>
              </a:rPr>
              <a:t>2006;114:II_1204. </a:t>
            </a:r>
          </a:p>
          <a:p>
            <a:pPr>
              <a:lnSpc>
                <a:spcPct val="80000"/>
              </a:lnSpc>
            </a:pPr>
            <a:r>
              <a:rPr lang="en-US" altLang="en-US" sz="800" baseline="30000" dirty="0" smtClean="0">
                <a:latin typeface="Calibri" pitchFamily="34" charset="0"/>
              </a:rPr>
              <a:t>3</a:t>
            </a:r>
            <a:r>
              <a:rPr lang="en-US" altLang="en-US" sz="800" dirty="0" smtClean="0">
                <a:latin typeface="Calibri" pitchFamily="34" charset="0"/>
              </a:rPr>
              <a:t> Hoskins S, </a:t>
            </a:r>
            <a:r>
              <a:rPr lang="en-US" altLang="en-US" sz="800" dirty="0" err="1" smtClean="0">
                <a:latin typeface="Calibri" pitchFamily="34" charset="0"/>
              </a:rPr>
              <a:t>Nascimento</a:t>
            </a:r>
            <a:r>
              <a:rPr lang="en-US" altLang="en-US" sz="800" dirty="0" smtClean="0">
                <a:latin typeface="Calibri" pitchFamily="34" charset="0"/>
              </a:rPr>
              <a:t> P, </a:t>
            </a:r>
            <a:r>
              <a:rPr lang="en-US" altLang="en-US" sz="800" dirty="0" err="1" smtClean="0">
                <a:latin typeface="Calibri" pitchFamily="34" charset="0"/>
              </a:rPr>
              <a:t>Espana</a:t>
            </a:r>
            <a:r>
              <a:rPr lang="en-US" altLang="en-US" sz="800" dirty="0" smtClean="0">
                <a:latin typeface="Calibri" pitchFamily="34" charset="0"/>
              </a:rPr>
              <a:t> J, Kramer G. Pharmacokinetics of </a:t>
            </a:r>
            <a:r>
              <a:rPr lang="en-US" altLang="en-US" sz="800" dirty="0" err="1" smtClean="0">
                <a:latin typeface="Calibri" pitchFamily="34" charset="0"/>
              </a:rPr>
              <a:t>intraosseous</a:t>
            </a:r>
            <a:r>
              <a:rPr lang="en-US" altLang="en-US" sz="800" dirty="0" smtClean="0">
                <a:latin typeface="Calibri" pitchFamily="34" charset="0"/>
              </a:rPr>
              <a:t> drug delivery during CPR. </a:t>
            </a:r>
            <a:r>
              <a:rPr lang="en-US" altLang="en-US" sz="800" i="1" dirty="0" smtClean="0">
                <a:latin typeface="Calibri" pitchFamily="34" charset="0"/>
              </a:rPr>
              <a:t>Shock </a:t>
            </a:r>
            <a:r>
              <a:rPr lang="en-US" altLang="en-US" sz="800" dirty="0" smtClean="0">
                <a:latin typeface="Calibri" pitchFamily="34" charset="0"/>
              </a:rPr>
              <a:t>2005;23:35. </a:t>
            </a:r>
          </a:p>
          <a:p>
            <a:pPr>
              <a:lnSpc>
                <a:spcPct val="80000"/>
              </a:lnSpc>
            </a:pPr>
            <a:r>
              <a:rPr lang="en-US" altLang="en-US" sz="800" baseline="30000" dirty="0" smtClean="0">
                <a:latin typeface="Calibri" pitchFamily="34" charset="0"/>
              </a:rPr>
              <a:t>4</a:t>
            </a:r>
            <a:r>
              <a:rPr lang="en-US" altLang="en-US" sz="800" dirty="0" smtClean="0">
                <a:latin typeface="Calibri" pitchFamily="34" charset="0"/>
              </a:rPr>
              <a:t> Hoskins SL, </a:t>
            </a:r>
            <a:r>
              <a:rPr lang="en-US" altLang="en-US" sz="800" dirty="0" err="1" smtClean="0">
                <a:latin typeface="Calibri" pitchFamily="34" charset="0"/>
              </a:rPr>
              <a:t>Nascimento</a:t>
            </a:r>
            <a:r>
              <a:rPr lang="en-US" altLang="en-US" sz="800" dirty="0" smtClean="0">
                <a:latin typeface="Calibri" pitchFamily="34" charset="0"/>
              </a:rPr>
              <a:t> P Jr., Lima RM, </a:t>
            </a:r>
            <a:r>
              <a:rPr lang="en-US" altLang="en-US" sz="800" dirty="0" err="1" smtClean="0">
                <a:latin typeface="Calibri" pitchFamily="34" charset="0"/>
              </a:rPr>
              <a:t>Espana-Tenorio</a:t>
            </a:r>
            <a:r>
              <a:rPr lang="en-US" altLang="en-US" sz="800" dirty="0" smtClean="0">
                <a:latin typeface="Calibri" pitchFamily="34" charset="0"/>
              </a:rPr>
              <a:t>, JM, Kramer GC . Pharmacokinetics of </a:t>
            </a:r>
            <a:r>
              <a:rPr lang="en-US" altLang="en-US" sz="800" dirty="0" err="1" smtClean="0">
                <a:latin typeface="Calibri" pitchFamily="34" charset="0"/>
              </a:rPr>
              <a:t>intraosseous</a:t>
            </a:r>
            <a:r>
              <a:rPr lang="en-US" altLang="en-US" sz="800" dirty="0" smtClean="0">
                <a:latin typeface="Calibri" pitchFamily="34" charset="0"/>
              </a:rPr>
              <a:t> and central venous drug delivery during cardiopulmonary resuscitation. </a:t>
            </a:r>
            <a:r>
              <a:rPr lang="en-US" altLang="en-US" sz="800" i="1" dirty="0" smtClean="0">
                <a:latin typeface="Calibri" pitchFamily="34" charset="0"/>
              </a:rPr>
              <a:t>Resuscitation </a:t>
            </a:r>
            <a:r>
              <a:rPr lang="en-US" altLang="en-US" sz="800" dirty="0" smtClean="0">
                <a:latin typeface="Calibri" pitchFamily="34" charset="0"/>
              </a:rPr>
              <a:t>2012;83(1):107-12. </a:t>
            </a:r>
            <a:r>
              <a:rPr lang="en-US" altLang="en-US" sz="800" i="1" dirty="0" err="1" smtClean="0">
                <a:solidFill>
                  <a:srgbClr val="000000"/>
                </a:solidFill>
                <a:latin typeface="Calibri" pitchFamily="34" charset="0"/>
                <a:ea typeface="Cambria" pitchFamily="18" charset="0"/>
                <a:cs typeface="Times New Roman" pitchFamily="18" charset="0"/>
              </a:rPr>
              <a:t>Vidacare</a:t>
            </a:r>
            <a:r>
              <a:rPr lang="en-US" altLang="en-US" sz="800" i="1" dirty="0" smtClean="0">
                <a:solidFill>
                  <a:srgbClr val="000000"/>
                </a:solidFill>
                <a:latin typeface="Calibri" pitchFamily="34" charset="0"/>
                <a:ea typeface="Cambria" pitchFamily="18" charset="0"/>
                <a:cs typeface="Times New Roman" pitchFamily="18" charset="0"/>
              </a:rPr>
              <a:t> Sponsored Research</a:t>
            </a:r>
            <a:endParaRPr lang="en-US" altLang="en-US" sz="800" dirty="0" smtClean="0">
              <a:solidFill>
                <a:srgbClr val="000000"/>
              </a:solidFill>
              <a:latin typeface="Calibri" pitchFamily="34" charset="0"/>
              <a:ea typeface="Cambria"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A4C2D714-A309-466E-A29F-60AC61356BA4}" type="slidenum">
              <a:rPr lang="en-US" smtClean="0"/>
              <a:t>14</a:t>
            </a:fld>
            <a:endParaRPr lang="en-US"/>
          </a:p>
        </p:txBody>
      </p:sp>
    </p:spTree>
    <p:extLst>
      <p:ext uri="{BB962C8B-B14F-4D97-AF65-F5344CB8AC3E}">
        <p14:creationId xmlns:p14="http://schemas.microsoft.com/office/powerpoint/2010/main" val="442509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US" altLang="en-US" sz="800" dirty="0" smtClean="0">
                <a:latin typeface="Calibri" pitchFamily="34" charset="0"/>
              </a:rPr>
              <a:t>For patients able to perceive pain, there can be significant discomfort associated with the initial flush as well as infusion. Pressure changes occur within the bone as a result of infusion of medications and fluids, and if not properly anesthetized, pain associated with IO infusion under pressure is often severe.  Anesthetizing the IO space prior to the initial flush should be considered for any patient that is conscious/alert to pain.  If time constraints do not permit anesthetization prior to the initial flush, pain management should be considered as soon as time permits, and as needed throughout the course of IO infusion.  </a:t>
            </a:r>
            <a:r>
              <a:rPr lang="en-US" altLang="en-US" sz="800" dirty="0" smtClean="0">
                <a:solidFill>
                  <a:srgbClr val="000000"/>
                </a:solidFill>
                <a:latin typeface="Verdana" pitchFamily="34" charset="0"/>
                <a:ea typeface="Times New Roman" pitchFamily="18" charset="0"/>
                <a:cs typeface="Times" pitchFamily="18" charset="0"/>
              </a:rPr>
              <a:t>This recommended anesthetic technique for administration of lidocaine is specific and based on research (data on file).  </a:t>
            </a:r>
          </a:p>
          <a:p>
            <a:pPr>
              <a:lnSpc>
                <a:spcPct val="80000"/>
              </a:lnSpc>
            </a:pPr>
            <a:r>
              <a:rPr lang="en-US" altLang="en-US" sz="800" b="1" u="sng" dirty="0" smtClean="0">
                <a:solidFill>
                  <a:srgbClr val="000000"/>
                </a:solidFill>
                <a:latin typeface="Verdana" pitchFamily="34" charset="0"/>
                <a:ea typeface="Times New Roman" pitchFamily="18" charset="0"/>
                <a:cs typeface="Times" pitchFamily="18" charset="0"/>
              </a:rPr>
              <a:t>Recommended anesthetic for adult patients responsive to pain</a:t>
            </a:r>
            <a:r>
              <a:rPr lang="en-US" altLang="en-US" sz="800" b="1" dirty="0" smtClean="0">
                <a:solidFill>
                  <a:srgbClr val="000000"/>
                </a:solidFill>
                <a:latin typeface="Verdana" pitchFamily="34" charset="0"/>
                <a:ea typeface="Times New Roman" pitchFamily="18" charset="0"/>
                <a:cs typeface="Times" pitchFamily="18" charset="0"/>
              </a:rPr>
              <a:t>:</a:t>
            </a:r>
            <a:endParaRPr lang="en-US" altLang="en-US" sz="800" dirty="0" smtClean="0">
              <a:latin typeface="Cambria" pitchFamily="18" charset="0"/>
              <a:cs typeface="Times New Roman" pitchFamily="18" charset="0"/>
            </a:endParaRPr>
          </a:p>
          <a:p>
            <a:pPr>
              <a:lnSpc>
                <a:spcPct val="80000"/>
              </a:lnSpc>
              <a:buFontTx/>
              <a:buChar char="•"/>
            </a:pPr>
            <a:r>
              <a:rPr lang="en-US" altLang="en-US" sz="800" dirty="0" smtClean="0">
                <a:solidFill>
                  <a:srgbClr val="000000"/>
                </a:solidFill>
                <a:latin typeface="Verdana" pitchFamily="34" charset="0"/>
                <a:cs typeface="Times New Roman" pitchFamily="18" charset="0"/>
              </a:rPr>
              <a:t>Observe recommended cautions/contraindications to using 2% preservative and epinephrine free lidocaine (intravenous lidocaine)</a:t>
            </a:r>
            <a:endParaRPr lang="en-US" altLang="en-US" sz="800" dirty="0" smtClean="0">
              <a:latin typeface="Cambria" pitchFamily="18" charset="0"/>
              <a:cs typeface="Times New Roman" pitchFamily="18" charset="0"/>
            </a:endParaRPr>
          </a:p>
          <a:p>
            <a:pPr>
              <a:lnSpc>
                <a:spcPct val="80000"/>
              </a:lnSpc>
              <a:buFontTx/>
              <a:buChar char="•"/>
            </a:pPr>
            <a:r>
              <a:rPr lang="en-US" altLang="en-US" sz="800" dirty="0" smtClean="0">
                <a:latin typeface="Verdana" pitchFamily="34" charset="0"/>
              </a:rPr>
              <a:t>Confirm lidocaine dose per institutional protocol</a:t>
            </a:r>
            <a:endParaRPr lang="en-US" altLang="en-US" sz="800" dirty="0" smtClean="0">
              <a:latin typeface="Cambria" pitchFamily="18" charset="0"/>
              <a:cs typeface="Times New Roman" pitchFamily="18" charset="0"/>
            </a:endParaRPr>
          </a:p>
          <a:p>
            <a:pPr>
              <a:lnSpc>
                <a:spcPct val="80000"/>
              </a:lnSpc>
              <a:buFontTx/>
              <a:buChar char="•"/>
            </a:pPr>
            <a:r>
              <a:rPr lang="en-US" altLang="en-US" sz="800" dirty="0" smtClean="0">
                <a:solidFill>
                  <a:srgbClr val="000000"/>
                </a:solidFill>
                <a:latin typeface="Verdana" pitchFamily="34" charset="0"/>
                <a:cs typeface="Times New Roman" pitchFamily="18" charset="0"/>
              </a:rPr>
              <a:t>Prime EZ-Connect</a:t>
            </a:r>
            <a:r>
              <a:rPr lang="en-US" altLang="en-US" sz="800" baseline="30000" dirty="0" smtClean="0"/>
              <a:t>®</a:t>
            </a:r>
            <a:r>
              <a:rPr lang="en-US" altLang="en-US" sz="800" dirty="0" smtClean="0">
                <a:solidFill>
                  <a:srgbClr val="000000"/>
                </a:solidFill>
                <a:latin typeface="Verdana" pitchFamily="34" charset="0"/>
                <a:cs typeface="Times New Roman" pitchFamily="18" charset="0"/>
              </a:rPr>
              <a:t> Extension Set with lidocaine</a:t>
            </a:r>
            <a:r>
              <a:rPr lang="en-US" altLang="en-US" sz="800" dirty="0" smtClean="0">
                <a:latin typeface="Cambria" pitchFamily="18" charset="0"/>
                <a:cs typeface="Times New Roman" pitchFamily="18" charset="0"/>
              </a:rPr>
              <a:t>  </a:t>
            </a:r>
            <a:r>
              <a:rPr lang="en-US" altLang="en-US" sz="800" i="1" dirty="0" smtClean="0">
                <a:solidFill>
                  <a:srgbClr val="000000"/>
                </a:solidFill>
                <a:latin typeface="Verdana" pitchFamily="34" charset="0"/>
                <a:cs typeface="Times New Roman" pitchFamily="18" charset="0"/>
              </a:rPr>
              <a:t>Note that the priming volume of the EZ-Connect</a:t>
            </a:r>
            <a:r>
              <a:rPr lang="en-US" altLang="en-US" sz="800" baseline="30000" dirty="0" smtClean="0"/>
              <a:t>®</a:t>
            </a:r>
            <a:r>
              <a:rPr lang="en-US" altLang="en-US" sz="800" i="1" dirty="0" smtClean="0">
                <a:solidFill>
                  <a:srgbClr val="000000"/>
                </a:solidFill>
                <a:latin typeface="Verdana" pitchFamily="34" charset="0"/>
                <a:cs typeface="Times New Roman" pitchFamily="18" charset="0"/>
              </a:rPr>
              <a:t> Extension Set is approximately 1.0 mL </a:t>
            </a:r>
            <a:endParaRPr lang="en-US" altLang="en-US" sz="800" dirty="0" smtClean="0">
              <a:latin typeface="Cambria" pitchFamily="18" charset="0"/>
              <a:cs typeface="Times New Roman" pitchFamily="18" charset="0"/>
            </a:endParaRPr>
          </a:p>
          <a:p>
            <a:pPr>
              <a:lnSpc>
                <a:spcPct val="80000"/>
              </a:lnSpc>
              <a:buFontTx/>
              <a:buChar char="•"/>
            </a:pPr>
            <a:r>
              <a:rPr lang="en-US" altLang="en-US" sz="800" dirty="0" smtClean="0">
                <a:solidFill>
                  <a:srgbClr val="000000"/>
                </a:solidFill>
                <a:latin typeface="Verdana" pitchFamily="34" charset="0"/>
                <a:cs typeface="Times New Roman" pitchFamily="18" charset="0"/>
              </a:rPr>
              <a:t>Slowly infuse lidocaine 40 mg IO over 120 </a:t>
            </a:r>
            <a:r>
              <a:rPr lang="en-US" altLang="en-US" sz="800" dirty="0" smtClean="0">
                <a:solidFill>
                  <a:srgbClr val="000000"/>
                </a:solidFill>
                <a:latin typeface="Verdana" pitchFamily="34" charset="0"/>
                <a:cs typeface="Times New Roman" pitchFamily="18" charset="0"/>
              </a:rPr>
              <a:t>seconds </a:t>
            </a:r>
          </a:p>
          <a:p>
            <a:pPr lvl="1">
              <a:lnSpc>
                <a:spcPct val="80000"/>
              </a:lnSpc>
              <a:buFontTx/>
              <a:buChar char="•"/>
            </a:pPr>
            <a:r>
              <a:rPr lang="en-US" altLang="en-US" sz="800" dirty="0" smtClean="0">
                <a:solidFill>
                  <a:srgbClr val="000000"/>
                </a:solidFill>
                <a:latin typeface="Verdana" pitchFamily="34" charset="0"/>
                <a:cs typeface="Times New Roman" pitchFamily="18" charset="0"/>
              </a:rPr>
              <a:t>Allow </a:t>
            </a:r>
            <a:r>
              <a:rPr lang="en-US" altLang="en-US" sz="800" dirty="0" smtClean="0">
                <a:solidFill>
                  <a:srgbClr val="000000"/>
                </a:solidFill>
                <a:latin typeface="Verdana" pitchFamily="34" charset="0"/>
                <a:cs typeface="Times New Roman" pitchFamily="18" charset="0"/>
              </a:rPr>
              <a:t>lidocaine to dwell in IO space 60 seconds</a:t>
            </a:r>
            <a:endParaRPr lang="en-US" altLang="en-US" sz="800" dirty="0" smtClean="0">
              <a:latin typeface="Cambria" pitchFamily="18" charset="0"/>
              <a:cs typeface="Times New Roman" pitchFamily="18" charset="0"/>
            </a:endParaRPr>
          </a:p>
          <a:p>
            <a:pPr>
              <a:lnSpc>
                <a:spcPct val="80000"/>
              </a:lnSpc>
              <a:buFontTx/>
              <a:buChar char="•"/>
            </a:pPr>
            <a:r>
              <a:rPr lang="en-US" altLang="en-US" sz="800" dirty="0" smtClean="0">
                <a:solidFill>
                  <a:srgbClr val="000000"/>
                </a:solidFill>
                <a:latin typeface="Verdana" pitchFamily="34" charset="0"/>
                <a:cs typeface="Times New Roman" pitchFamily="18" charset="0"/>
              </a:rPr>
              <a:t>Flush with 5 to 10 mL of normal saline</a:t>
            </a:r>
            <a:endParaRPr lang="en-US" altLang="en-US" sz="800" dirty="0" smtClean="0">
              <a:latin typeface="Cambria" pitchFamily="18" charset="0"/>
              <a:cs typeface="Times New Roman" pitchFamily="18" charset="0"/>
            </a:endParaRPr>
          </a:p>
          <a:p>
            <a:pPr>
              <a:lnSpc>
                <a:spcPct val="80000"/>
              </a:lnSpc>
              <a:buFontTx/>
              <a:buChar char="•"/>
            </a:pPr>
            <a:r>
              <a:rPr lang="en-US" altLang="en-US" sz="800" dirty="0" smtClean="0">
                <a:solidFill>
                  <a:srgbClr val="000000"/>
                </a:solidFill>
                <a:latin typeface="Verdana" pitchFamily="34" charset="0"/>
                <a:cs typeface="Times New Roman" pitchFamily="18" charset="0"/>
              </a:rPr>
              <a:t>Slowly administer an additional 20 mg of lidocaine IO over 60 </a:t>
            </a:r>
            <a:r>
              <a:rPr lang="en-US" altLang="en-US" sz="800" dirty="0" smtClean="0">
                <a:solidFill>
                  <a:srgbClr val="000000"/>
                </a:solidFill>
                <a:latin typeface="Verdana" pitchFamily="34" charset="0"/>
                <a:cs typeface="Times New Roman" pitchFamily="18" charset="0"/>
              </a:rPr>
              <a:t>seconds</a:t>
            </a:r>
            <a:endParaRPr lang="en-US" altLang="en-US" sz="800" dirty="0" smtClean="0">
              <a:solidFill>
                <a:schemeClr val="tx1"/>
              </a:solidFill>
              <a:latin typeface="Cambria" pitchFamily="18" charset="0"/>
              <a:cs typeface="Times New Roman" pitchFamily="18" charset="0"/>
            </a:endParaRPr>
          </a:p>
          <a:p>
            <a:pPr lvl="1">
              <a:lnSpc>
                <a:spcPct val="80000"/>
              </a:lnSpc>
              <a:buFontTx/>
              <a:buChar char="•"/>
            </a:pPr>
            <a:r>
              <a:rPr lang="en-US" altLang="en-US" sz="800" dirty="0" smtClean="0">
                <a:solidFill>
                  <a:srgbClr val="000000"/>
                </a:solidFill>
                <a:latin typeface="Verdana" pitchFamily="34" charset="0"/>
                <a:cs typeface="Times New Roman" pitchFamily="18" charset="0"/>
              </a:rPr>
              <a:t>Repeat </a:t>
            </a:r>
            <a:r>
              <a:rPr lang="en-US" altLang="en-US" sz="800" dirty="0" smtClean="0">
                <a:solidFill>
                  <a:srgbClr val="000000"/>
                </a:solidFill>
                <a:latin typeface="Verdana" pitchFamily="34" charset="0"/>
                <a:cs typeface="Times New Roman" pitchFamily="18" charset="0"/>
              </a:rPr>
              <a:t>PRN </a:t>
            </a:r>
            <a:endParaRPr lang="en-US" altLang="en-US" sz="800" dirty="0" smtClean="0">
              <a:latin typeface="Cambria" pitchFamily="18" charset="0"/>
              <a:cs typeface="Times New Roman" pitchFamily="18" charset="0"/>
            </a:endParaRPr>
          </a:p>
          <a:p>
            <a:pPr>
              <a:lnSpc>
                <a:spcPct val="80000"/>
              </a:lnSpc>
              <a:buFontTx/>
              <a:buChar char="•"/>
            </a:pPr>
            <a:r>
              <a:rPr lang="en-US" altLang="en-US" sz="800" dirty="0" smtClean="0">
                <a:solidFill>
                  <a:srgbClr val="000000"/>
                </a:solidFill>
                <a:latin typeface="Verdana" pitchFamily="34" charset="0"/>
                <a:cs typeface="Times New Roman" pitchFamily="18" charset="0"/>
              </a:rPr>
              <a:t>Consider systemic pain control for patients not responding to IO lidocaine</a:t>
            </a:r>
            <a:endParaRPr lang="en-US" altLang="en-US" sz="800" dirty="0" smtClean="0">
              <a:latin typeface="Cambria" pitchFamily="18" charset="0"/>
              <a:cs typeface="Times New Roman" pitchFamily="18" charset="0"/>
            </a:endParaRPr>
          </a:p>
          <a:p>
            <a:pPr>
              <a:lnSpc>
                <a:spcPct val="80000"/>
              </a:lnSpc>
            </a:pPr>
            <a:endParaRPr lang="en-US" altLang="en-US" sz="800" dirty="0" smtClean="0">
              <a:latin typeface="Calibri" pitchFamily="34" charset="0"/>
            </a:endParaRPr>
          </a:p>
          <a:p>
            <a:pPr>
              <a:lnSpc>
                <a:spcPct val="80000"/>
              </a:lnSpc>
            </a:pPr>
            <a:r>
              <a:rPr lang="en-US" altLang="en-US" sz="800" dirty="0" smtClean="0">
                <a:latin typeface="Calibri" pitchFamily="34" charset="0"/>
              </a:rPr>
              <a:t>The use of any medication, including lidocaine, given IV or IO is the responsibility of the treating physician, medical director or qualified prescriber and not an official recommendation of Teleflex Incorporated or its subsidiaries. Teleflex is not the manufacturer of lidocaine, and the user should be familiar with the manufacturer’s instructions or directions for use for all indications, side-effects, contraindications, precautions and warnings of lidocaine.  Teleflex disclaims all liability for the use, application or interpretation of the use of this information in the medical treatment of any patient.</a:t>
            </a:r>
          </a:p>
          <a:p>
            <a:pPr>
              <a:lnSpc>
                <a:spcPct val="80000"/>
              </a:lnSpc>
            </a:pPr>
            <a:r>
              <a:rPr lang="en-US" altLang="en-US" sz="800" dirty="0" smtClean="0">
                <a:solidFill>
                  <a:srgbClr val="000000"/>
                </a:solidFill>
                <a:latin typeface="Verdana" pitchFamily="34" charset="0"/>
                <a:cs typeface="Times New Roman" pitchFamily="18" charset="0"/>
              </a:rPr>
              <a:t> </a:t>
            </a:r>
            <a:endParaRPr lang="en-US" altLang="en-US" sz="800" dirty="0" smtClean="0">
              <a:latin typeface="Cambria" pitchFamily="18" charset="0"/>
              <a:cs typeface="Times New Roman" pitchFamily="18" charset="0"/>
            </a:endParaRPr>
          </a:p>
          <a:p>
            <a:pPr>
              <a:lnSpc>
                <a:spcPct val="80000"/>
              </a:lnSpc>
            </a:pPr>
            <a:r>
              <a:rPr lang="en-US" altLang="en-US" sz="800" dirty="0" smtClean="0">
                <a:solidFill>
                  <a:srgbClr val="000000"/>
                </a:solidFill>
                <a:latin typeface="Verdana" pitchFamily="34" charset="0"/>
                <a:cs typeface="Times New Roman" pitchFamily="18" charset="0"/>
              </a:rPr>
              <a:t> </a:t>
            </a:r>
            <a:endParaRPr lang="en-US" altLang="en-US" sz="800" dirty="0" smtClean="0">
              <a:latin typeface="Cambria"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A4C2D714-A309-466E-A29F-60AC61356BA4}" type="slidenum">
              <a:rPr lang="en-US" smtClean="0"/>
              <a:t>15</a:t>
            </a:fld>
            <a:endParaRPr lang="en-US"/>
          </a:p>
        </p:txBody>
      </p:sp>
    </p:spTree>
    <p:extLst>
      <p:ext uri="{BB962C8B-B14F-4D97-AF65-F5344CB8AC3E}">
        <p14:creationId xmlns:p14="http://schemas.microsoft.com/office/powerpoint/2010/main" val="1297893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latin typeface="+mn-lt"/>
              </a:rPr>
              <a:t>Care and maintenance of the IO catheter is similar to other venous access routes: ensure the site is intact and catheter is securely in place, dressing is intact and  connections are secure.  Confirm placement prior to medication and fluid administration. Repeat a rapid normal saline flush as needed.  Monitor frequently for evidence of complications.  </a:t>
            </a:r>
          </a:p>
          <a:p>
            <a:pPr defTabSz="966612">
              <a:defRPr/>
            </a:pPr>
            <a:endParaRPr lang="en-US" dirty="0" smtClean="0">
              <a:latin typeface="+mn-lt"/>
            </a:endParaRPr>
          </a:p>
          <a:p>
            <a:pPr defTabSz="966612">
              <a:defRPr/>
            </a:pPr>
            <a:r>
              <a:rPr lang="en-US" dirty="0" smtClean="0">
                <a:latin typeface="+mn-lt"/>
              </a:rPr>
              <a:t>Extravasation is the most common complication associated with IO insertion, and can lead to serious complications such as compartment syndrome and necrosis. The insertion site and posterior compartments (depending on insertion site) should be monitored frequently for any signs of extravasation, localized inflammation, limb perfusion or dislodgement particularly in the first half hour after insertion and anytime the IO catheter is manipulated. </a:t>
            </a:r>
          </a:p>
          <a:p>
            <a:pPr defTabSz="966612">
              <a:defRPr/>
            </a:pPr>
            <a:endParaRPr lang="en-US" dirty="0" smtClean="0">
              <a:latin typeface="+mn-lt"/>
            </a:endParaRPr>
          </a:p>
          <a:p>
            <a:pPr defTabSz="966612">
              <a:defRPr/>
            </a:pPr>
            <a:r>
              <a:rPr lang="en-US" dirty="0" smtClean="0">
                <a:latin typeface="+mn-lt"/>
              </a:rPr>
              <a:t>Assess patient comfort and manage infusion related pain.  </a:t>
            </a:r>
          </a:p>
          <a:p>
            <a:pPr defTabSz="966612">
              <a:spcBef>
                <a:spcPct val="0"/>
              </a:spcBef>
              <a:defRPr/>
            </a:pPr>
            <a:endParaRPr lang="en-US" kern="0" dirty="0" smtClean="0">
              <a:latin typeface="+mn-lt"/>
            </a:endParaRPr>
          </a:p>
          <a:p>
            <a:pPr defTabSz="966612">
              <a:spcBef>
                <a:spcPct val="0"/>
              </a:spcBef>
              <a:defRPr/>
            </a:pPr>
            <a:r>
              <a:rPr lang="en-US" dirty="0" smtClean="0">
                <a:latin typeface="+mn-lt"/>
              </a:rPr>
              <a:t>The IO catheter may remain in place up to 24 hours. </a:t>
            </a:r>
            <a:endParaRPr lang="en-US" kern="0" dirty="0" smtClean="0">
              <a:latin typeface="+mn-lt"/>
            </a:endParaRPr>
          </a:p>
          <a:p>
            <a:pPr defTabSz="966612">
              <a:spcBef>
                <a:spcPct val="0"/>
              </a:spcBef>
              <a:defRPr/>
            </a:pPr>
            <a:endParaRPr lang="en-US" kern="0" dirty="0" smtClean="0">
              <a:latin typeface="+mn-lt"/>
            </a:endParaRPr>
          </a:p>
          <a:p>
            <a:pPr defTabSz="966612">
              <a:spcBef>
                <a:spcPct val="0"/>
              </a:spcBef>
              <a:defRPr/>
            </a:pPr>
            <a:r>
              <a:rPr lang="en-US" kern="0" dirty="0" smtClean="0">
                <a:latin typeface="+mn-lt"/>
              </a:rPr>
              <a:t>Consider adding an IO documentation template to your computer charting.</a:t>
            </a:r>
          </a:p>
          <a:p>
            <a:pPr defTabSz="966612">
              <a:spcBef>
                <a:spcPct val="0"/>
              </a:spcBef>
              <a:defRPr/>
            </a:pPr>
            <a:endParaRPr lang="en-US" sz="1300" kern="0" dirty="0" smtClean="0"/>
          </a:p>
          <a:p>
            <a:endParaRPr lang="en-US" dirty="0"/>
          </a:p>
        </p:txBody>
      </p:sp>
      <p:sp>
        <p:nvSpPr>
          <p:cNvPr id="4" name="Slide Number Placeholder 3"/>
          <p:cNvSpPr>
            <a:spLocks noGrp="1"/>
          </p:cNvSpPr>
          <p:nvPr>
            <p:ph type="sldNum" sz="quarter" idx="10"/>
          </p:nvPr>
        </p:nvSpPr>
        <p:spPr/>
        <p:txBody>
          <a:bodyPr/>
          <a:lstStyle/>
          <a:p>
            <a:fld id="{A4C2D714-A309-466E-A29F-60AC61356BA4}" type="slidenum">
              <a:rPr lang="en-US" smtClean="0"/>
              <a:t>16</a:t>
            </a:fld>
            <a:endParaRPr lang="en-US"/>
          </a:p>
        </p:txBody>
      </p:sp>
    </p:spTree>
    <p:extLst>
      <p:ext uri="{BB962C8B-B14F-4D97-AF65-F5344CB8AC3E}">
        <p14:creationId xmlns:p14="http://schemas.microsoft.com/office/powerpoint/2010/main" val="3203901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Sternal Locator is a component of the </a:t>
            </a:r>
            <a:r>
              <a:rPr lang="en-US" altLang="en-US" dirty="0" smtClean="0"/>
              <a:t>EZ-IO</a:t>
            </a:r>
            <a:r>
              <a:rPr lang="en-US" altLang="en-US" baseline="30000" dirty="0" smtClean="0"/>
              <a:t>®</a:t>
            </a:r>
            <a:r>
              <a:rPr lang="en-US" altLang="en-US" dirty="0" smtClean="0"/>
              <a:t> T.A.L.O.N.</a:t>
            </a:r>
            <a:r>
              <a:rPr lang="en-US" altLang="en-US" baseline="30000" dirty="0" smtClean="0"/>
              <a:t>TM</a:t>
            </a:r>
            <a:r>
              <a:rPr lang="en-US" altLang="en-US" dirty="0" smtClean="0"/>
              <a:t> </a:t>
            </a:r>
            <a:r>
              <a:rPr lang="en-US" baseline="0" dirty="0" smtClean="0"/>
              <a:t>package contents and </a:t>
            </a:r>
            <a:r>
              <a:rPr lang="en-US" u="sng" baseline="0" dirty="0" smtClean="0"/>
              <a:t>must</a:t>
            </a:r>
            <a:r>
              <a:rPr lang="en-US" u="none" baseline="0" dirty="0" smtClean="0"/>
              <a:t> be used with all sternal insertions.  The Sternal Locator is designed to provide easy identification of the insertion site.  The Sternal Locator facilitates safe insertion depth, preventing over penetration.  The needle set snaps into the Sternal Locator providing an audible and tactile indication of insertion completion.  Additionally, the Sternal Locator helps secure the device, decreasing the risk of dislodgement.   </a:t>
            </a:r>
            <a:endParaRPr lang="en-US" baseline="0" dirty="0" smtClean="0"/>
          </a:p>
          <a:p>
            <a:endParaRPr lang="en-US" baseline="0" dirty="0" smtClean="0"/>
          </a:p>
          <a:p>
            <a:r>
              <a:rPr lang="en-US" baseline="0" dirty="0" smtClean="0"/>
              <a:t>The EZ-Stabilizer</a:t>
            </a:r>
            <a:r>
              <a:rPr lang="en-US" baseline="30000" dirty="0" smtClean="0"/>
              <a:t>®</a:t>
            </a:r>
            <a:r>
              <a:rPr lang="en-US" baseline="0" dirty="0" smtClean="0"/>
              <a:t> Dressing is sold separately, it is NOT packaged with the </a:t>
            </a:r>
            <a:r>
              <a:rPr lang="en-US" altLang="en-US" dirty="0" smtClean="0"/>
              <a:t>EZ-IO</a:t>
            </a:r>
            <a:r>
              <a:rPr lang="en-US" altLang="en-US" baseline="30000" dirty="0" smtClean="0"/>
              <a:t>®</a:t>
            </a:r>
            <a:r>
              <a:rPr lang="en-US" altLang="en-US" dirty="0" smtClean="0"/>
              <a:t> T.A.L.O.N.</a:t>
            </a:r>
            <a:r>
              <a:rPr lang="en-US" altLang="en-US" baseline="30000" dirty="0" smtClean="0"/>
              <a:t>TM</a:t>
            </a:r>
            <a:r>
              <a:rPr lang="en-US" altLang="en-US" dirty="0" smtClean="0"/>
              <a:t> </a:t>
            </a:r>
            <a:r>
              <a:rPr lang="en-US" baseline="0" dirty="0" smtClean="0"/>
              <a:t>System. The EZ-Stabilizer</a:t>
            </a:r>
            <a:r>
              <a:rPr lang="en-US" baseline="30000" dirty="0" smtClean="0"/>
              <a:t> </a:t>
            </a:r>
            <a:r>
              <a:rPr lang="en-US" baseline="0" dirty="0" smtClean="0"/>
              <a:t>Dressing is for use in </a:t>
            </a:r>
            <a:r>
              <a:rPr lang="en-US" u="sng" baseline="0" dirty="0" smtClean="0"/>
              <a:t>extremities</a:t>
            </a:r>
            <a:r>
              <a:rPr lang="en-US" baseline="0" dirty="0" smtClean="0"/>
              <a:t> only, and is strongly recommended to help prevent dislodgement of the catheter inserted in the proximal humerus, proximal tibia or distal tibia.</a:t>
            </a:r>
          </a:p>
          <a:p>
            <a:endParaRPr lang="en-US" baseline="0" dirty="0" smtClean="0"/>
          </a:p>
          <a:p>
            <a:r>
              <a:rPr lang="en-US" baseline="0" dirty="0" smtClean="0"/>
              <a:t>The products are NOT interchangeable.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4C2D714-A309-466E-A29F-60AC61356BA4}" type="slidenum">
              <a:rPr lang="en-US" smtClean="0"/>
              <a:t>17</a:t>
            </a:fld>
            <a:endParaRPr lang="en-US"/>
          </a:p>
        </p:txBody>
      </p:sp>
    </p:spTree>
    <p:extLst>
      <p:ext uri="{BB962C8B-B14F-4D97-AF65-F5344CB8AC3E}">
        <p14:creationId xmlns:p14="http://schemas.microsoft.com/office/powerpoint/2010/main" val="419447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Removal is simple and does not require any specialized tools.  </a:t>
            </a:r>
          </a:p>
          <a:p>
            <a:r>
              <a:rPr lang="en-US" altLang="en-US" b="1" dirty="0" smtClean="0"/>
              <a:t>STERNAL Removal</a:t>
            </a:r>
          </a:p>
          <a:p>
            <a:pPr marL="228600" indent="-228600">
              <a:buFont typeface="+mj-lt"/>
              <a:buAutoNum type="arabicPeriod"/>
            </a:pPr>
            <a:r>
              <a:rPr lang="en-US" altLang="en-US" dirty="0" smtClean="0"/>
              <a:t>Remove the extension set.  </a:t>
            </a:r>
          </a:p>
          <a:p>
            <a:pPr marL="228600" indent="-228600">
              <a:buFont typeface="+mj-lt"/>
              <a:buAutoNum type="arabicPeriod"/>
            </a:pPr>
            <a:r>
              <a:rPr lang="en-US" altLang="en-US" dirty="0" smtClean="0"/>
              <a:t>Attach a </a:t>
            </a:r>
            <a:r>
              <a:rPr lang="en-US" altLang="en-US" dirty="0" err="1" smtClean="0"/>
              <a:t>luer</a:t>
            </a:r>
            <a:r>
              <a:rPr lang="en-US" altLang="en-US" dirty="0" smtClean="0"/>
              <a:t> lock syringe to the catheter hub. </a:t>
            </a:r>
          </a:p>
          <a:p>
            <a:pPr marL="228600" indent="-228600">
              <a:buFont typeface="+mj-lt"/>
              <a:buAutoNum type="arabicPeriod"/>
            </a:pPr>
            <a:r>
              <a:rPr lang="en-US" altLang="en-US" dirty="0" smtClean="0"/>
              <a:t>Loosen the adhesive tabs on the sternal locator dressing.</a:t>
            </a:r>
          </a:p>
          <a:p>
            <a:pPr marL="228600" indent="-228600">
              <a:buFont typeface="+mj-lt"/>
              <a:buAutoNum type="arabicPeriod"/>
            </a:pPr>
            <a:r>
              <a:rPr lang="en-US" altLang="en-US" dirty="0" smtClean="0"/>
              <a:t>Using the syringe as a handle, rotate clockwise and pull catheter and sternal locator dressing straight up and out </a:t>
            </a:r>
            <a:r>
              <a:rPr lang="en-US" altLang="en-US" i="1" dirty="0" smtClean="0"/>
              <a:t>in one swift pulling motion.</a:t>
            </a:r>
          </a:p>
          <a:p>
            <a:r>
              <a:rPr lang="en-US" altLang="en-US" b="1" i="1" dirty="0" smtClean="0"/>
              <a:t>Do </a:t>
            </a:r>
            <a:r>
              <a:rPr lang="en-US" altLang="en-US" b="1" i="1" dirty="0" smtClean="0"/>
              <a:t>not rock or bend during removal  </a:t>
            </a:r>
          </a:p>
          <a:p>
            <a:endParaRPr lang="en-US" altLang="en-US" b="1" dirty="0" smtClean="0"/>
          </a:p>
          <a:p>
            <a:r>
              <a:rPr lang="en-US" altLang="en-US" b="1" dirty="0" smtClean="0"/>
              <a:t>HUMERUS </a:t>
            </a:r>
            <a:r>
              <a:rPr lang="en-US" altLang="en-US" b="1" dirty="0" smtClean="0"/>
              <a:t>or TIBIA Removal</a:t>
            </a:r>
          </a:p>
          <a:p>
            <a:pPr marL="228600" indent="-228600">
              <a:buFont typeface="+mj-lt"/>
              <a:buAutoNum type="arabicPeriod"/>
            </a:pPr>
            <a:r>
              <a:rPr lang="en-US" altLang="en-US" dirty="0" smtClean="0"/>
              <a:t>Remove the extension set and dressing</a:t>
            </a:r>
          </a:p>
          <a:p>
            <a:pPr marL="228600" indent="-228600">
              <a:buFont typeface="+mj-lt"/>
              <a:buAutoNum type="arabicPeriod"/>
            </a:pPr>
            <a:r>
              <a:rPr lang="en-US" altLang="en-US" dirty="0" smtClean="0"/>
              <a:t>Attach a </a:t>
            </a:r>
            <a:r>
              <a:rPr lang="en-US" altLang="en-US" dirty="0" err="1" smtClean="0"/>
              <a:t>luer</a:t>
            </a:r>
            <a:r>
              <a:rPr lang="en-US" altLang="en-US" dirty="0" smtClean="0"/>
              <a:t> lock syringe to the catheter hub</a:t>
            </a:r>
          </a:p>
          <a:p>
            <a:pPr marL="228600" indent="-228600">
              <a:buFont typeface="+mj-lt"/>
              <a:buAutoNum type="arabicPeriod"/>
            </a:pPr>
            <a:r>
              <a:rPr lang="en-US" altLang="en-US" dirty="0" smtClean="0"/>
              <a:t>Stabilize the extremity</a:t>
            </a:r>
          </a:p>
          <a:p>
            <a:pPr marL="228600" indent="-228600">
              <a:buFont typeface="+mj-lt"/>
              <a:buAutoNum type="arabicPeriod"/>
            </a:pPr>
            <a:r>
              <a:rPr lang="en-US" altLang="en-US" dirty="0" smtClean="0"/>
              <a:t>Using the syringe as a handle, </a:t>
            </a:r>
            <a:r>
              <a:rPr lang="en-US" altLang="en-US" u="sng" dirty="0" smtClean="0"/>
              <a:t>rotate syringe and catheter clockwise</a:t>
            </a:r>
            <a:r>
              <a:rPr lang="en-US" altLang="en-US" dirty="0" smtClean="0"/>
              <a:t> while pulling straight out </a:t>
            </a:r>
          </a:p>
          <a:p>
            <a:r>
              <a:rPr lang="en-US" altLang="en-US" b="1" i="1" dirty="0" smtClean="0"/>
              <a:t>Do not rock or bend  during removal. </a:t>
            </a:r>
            <a:r>
              <a:rPr lang="en-US" altLang="en-US" dirty="0" smtClean="0"/>
              <a:t> </a:t>
            </a:r>
          </a:p>
          <a:p>
            <a:endParaRPr lang="en-US" altLang="en-US" dirty="0" smtClean="0"/>
          </a:p>
          <a:p>
            <a:r>
              <a:rPr lang="en-US" altLang="en-US" dirty="0" smtClean="0">
                <a:latin typeface="Verdana" pitchFamily="34" charset="0"/>
              </a:rPr>
              <a:t>Always dispose of all sharps and biohazard materials using standard biohazard practices and disposal containers. </a:t>
            </a:r>
          </a:p>
          <a:p>
            <a:endParaRPr lang="en-US" altLang="en-US" dirty="0" smtClean="0">
              <a:latin typeface="Verdana" pitchFamily="34" charset="0"/>
            </a:endParaRPr>
          </a:p>
          <a:p>
            <a:r>
              <a:rPr lang="en-US" altLang="en-US" dirty="0" smtClean="0"/>
              <a:t>Apply pressure as needed.  Dress site as appropriate. </a:t>
            </a:r>
          </a:p>
          <a:p>
            <a:endParaRPr lang="en-US" altLang="en-US" dirty="0" smtClean="0"/>
          </a:p>
          <a:p>
            <a:r>
              <a:rPr lang="en-US" altLang="en-US" dirty="0" smtClean="0"/>
              <a:t>There are no activity restrictions after the catheter is removed.  </a:t>
            </a:r>
          </a:p>
          <a:p>
            <a:endParaRPr lang="en-US" altLang="en-US" dirty="0" smtClean="0"/>
          </a:p>
          <a:p>
            <a:pPr eaLnBrk="1" hangingPunct="1">
              <a:spcBef>
                <a:spcPct val="0"/>
              </a:spcBef>
            </a:pPr>
            <a:r>
              <a:rPr lang="en-US" altLang="en-US" dirty="0" smtClean="0">
                <a:latin typeface="Verdana" pitchFamily="34" charset="0"/>
              </a:rPr>
              <a:t>The patient should be directed to seek medical care if they experience signs and symptoms of infection, pain near the insertion site or any other unusual symptoms.  </a:t>
            </a:r>
          </a:p>
          <a:p>
            <a:endParaRPr lang="en-US" dirty="0"/>
          </a:p>
        </p:txBody>
      </p:sp>
      <p:sp>
        <p:nvSpPr>
          <p:cNvPr id="4" name="Slide Number Placeholder 3"/>
          <p:cNvSpPr>
            <a:spLocks noGrp="1"/>
          </p:cNvSpPr>
          <p:nvPr>
            <p:ph type="sldNum" sz="quarter" idx="10"/>
          </p:nvPr>
        </p:nvSpPr>
        <p:spPr/>
        <p:txBody>
          <a:bodyPr/>
          <a:lstStyle/>
          <a:p>
            <a:fld id="{A4C2D714-A309-466E-A29F-60AC61356BA4}" type="slidenum">
              <a:rPr lang="en-US" smtClean="0"/>
              <a:t>18</a:t>
            </a:fld>
            <a:endParaRPr lang="en-US"/>
          </a:p>
        </p:txBody>
      </p:sp>
    </p:spTree>
    <p:extLst>
      <p:ext uri="{BB962C8B-B14F-4D97-AF65-F5344CB8AC3E}">
        <p14:creationId xmlns:p14="http://schemas.microsoft.com/office/powerpoint/2010/main" val="831248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6938"/>
            <a:r>
              <a:rPr lang="en-US" altLang="en-US" dirty="0" smtClean="0">
                <a:latin typeface="Verdana" pitchFamily="34" charset="0"/>
              </a:rPr>
              <a:t>We are happy to </a:t>
            </a:r>
            <a:r>
              <a:rPr lang="en-US" altLang="en-US" dirty="0" smtClean="0">
                <a:latin typeface="Verdana" pitchFamily="34" charset="0"/>
              </a:rPr>
              <a:t>provide 24 hour clinical support: </a:t>
            </a:r>
            <a:r>
              <a:rPr lang="en-US" altLang="en-US" dirty="0" smtClean="0">
                <a:latin typeface="Verdana" pitchFamily="34" charset="0"/>
              </a:rPr>
              <a:t>800-680-4911.  This number can also be found on the patient wristband and our </a:t>
            </a:r>
            <a:r>
              <a:rPr lang="en-US" altLang="en-US" dirty="0" smtClean="0">
                <a:latin typeface="Verdana" pitchFamily="34" charset="0"/>
              </a:rPr>
              <a:t>website:</a:t>
            </a:r>
            <a:r>
              <a:rPr lang="en-US" altLang="en-US" baseline="0" dirty="0" smtClean="0">
                <a:latin typeface="Verdana" pitchFamily="34" charset="0"/>
              </a:rPr>
              <a:t> www.teleflex/military</a:t>
            </a:r>
          </a:p>
          <a:p>
            <a:pPr defTabSz="896938"/>
            <a:endParaRPr lang="en-US" altLang="en-US" baseline="0" dirty="0" smtClean="0">
              <a:latin typeface="Verdana" pitchFamily="34" charset="0"/>
            </a:endParaRPr>
          </a:p>
          <a:p>
            <a:pPr defTabSz="896938"/>
            <a:r>
              <a:rPr lang="en-US" altLang="en-US" dirty="0" smtClean="0">
                <a:latin typeface="Verdana" pitchFamily="34" charset="0"/>
              </a:rPr>
              <a:t>We place </a:t>
            </a:r>
            <a:r>
              <a:rPr lang="en-US" altLang="en-US" dirty="0" smtClean="0">
                <a:latin typeface="Verdana" pitchFamily="34" charset="0"/>
              </a:rPr>
              <a:t>tremendous value on direct clinical feedback, so we invite you to visit our website to gain the newest, cutting edge product information </a:t>
            </a:r>
            <a:r>
              <a:rPr lang="en-US" altLang="en-US" dirty="0" smtClean="0">
                <a:latin typeface="Verdana" pitchFamily="34" charset="0"/>
              </a:rPr>
              <a:t>and to </a:t>
            </a:r>
            <a:r>
              <a:rPr lang="en-US" altLang="en-US" dirty="0" smtClean="0">
                <a:latin typeface="Verdana" pitchFamily="34" charset="0"/>
              </a:rPr>
              <a:t>provide us with your direct feedback on our product’s performance. </a:t>
            </a:r>
          </a:p>
          <a:p>
            <a:pPr defTabSz="896938"/>
            <a:endParaRPr lang="en-US" altLang="en-US" dirty="0" smtClean="0">
              <a:latin typeface="Verdana" pitchFamily="34" charset="0"/>
            </a:endParaRPr>
          </a:p>
          <a:p>
            <a:pPr defTabSz="896938"/>
            <a:r>
              <a:rPr lang="en-US" altLang="en-US" dirty="0" smtClean="0">
                <a:latin typeface="Verdana" pitchFamily="34" charset="0"/>
              </a:rPr>
              <a:t>Consult Instructions for Use (IFU) prior to use of this product.  </a:t>
            </a:r>
          </a:p>
          <a:p>
            <a:pPr defTabSz="896938"/>
            <a:endParaRPr lang="en-US" altLang="en-US" dirty="0" smtClean="0">
              <a:latin typeface="Verdana" pitchFamily="34" charset="0"/>
            </a:endParaRPr>
          </a:p>
          <a:p>
            <a:pPr defTabSz="896938"/>
            <a:r>
              <a:rPr lang="en-US" altLang="en-US" dirty="0" smtClean="0">
                <a:latin typeface="Verdana" pitchFamily="34" charset="0"/>
              </a:rPr>
              <a:t>This material is not intended to replace standard clinical education and training by Teleflex Incorporated and its subsidiaries and should be utilized as an adjunct to more detailed information which is available about the proper use of the product. View educational resources at www.teleflex.com/ezioeducation or contact a Teleflex clinical professional for any detailed questions related to product insertion, maintenance, removal and other clinical education information.</a:t>
            </a:r>
          </a:p>
          <a:p>
            <a:pPr defTabSz="896938"/>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A4C2D714-A309-466E-A29F-60AC61356BA4}" type="slidenum">
              <a:rPr lang="en-US" smtClean="0"/>
              <a:t>19</a:t>
            </a:fld>
            <a:endParaRPr lang="en-US"/>
          </a:p>
        </p:txBody>
      </p:sp>
    </p:spTree>
    <p:extLst>
      <p:ext uri="{BB962C8B-B14F-4D97-AF65-F5344CB8AC3E}">
        <p14:creationId xmlns:p14="http://schemas.microsoft.com/office/powerpoint/2010/main" val="2080412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The EZ-IO</a:t>
            </a:r>
            <a:r>
              <a:rPr lang="en-US" altLang="en-US" baseline="30000" dirty="0" smtClean="0"/>
              <a:t>®</a:t>
            </a:r>
            <a:r>
              <a:rPr lang="en-US" altLang="en-US" dirty="0" smtClean="0"/>
              <a:t> T.A.L.O.N.</a:t>
            </a:r>
            <a:r>
              <a:rPr lang="en-US" altLang="en-US" baseline="30000" dirty="0" smtClean="0"/>
              <a:t>TM</a:t>
            </a:r>
            <a:r>
              <a:rPr lang="en-US" altLang="en-US" dirty="0" smtClean="0"/>
              <a:t> System is a </a:t>
            </a:r>
            <a:r>
              <a:rPr lang="en-US" altLang="en-US" u="sng" dirty="0" smtClean="0"/>
              <a:t>silent</a:t>
            </a:r>
            <a:r>
              <a:rPr lang="en-US" altLang="en-US" dirty="0" smtClean="0"/>
              <a:t> </a:t>
            </a:r>
            <a:r>
              <a:rPr lang="en-US" altLang="en-US" u="sng" dirty="0" smtClean="0"/>
              <a:t>manual</a:t>
            </a:r>
            <a:r>
              <a:rPr lang="en-US" altLang="en-US" dirty="0" smtClean="0"/>
              <a:t> intraosseous (IO) vascular access device indicated for adult patients when rapid fluid or pharmacological resuscitation is required in emergencies. </a:t>
            </a:r>
            <a:r>
              <a:rPr lang="en-US" altLang="en-US" dirty="0" smtClean="0"/>
              <a:t> It </a:t>
            </a:r>
            <a:r>
              <a:rPr lang="en-US" altLang="en-US" dirty="0" smtClean="0"/>
              <a:t>is designed for military and tactical medical team use only. </a:t>
            </a:r>
            <a:endParaRPr lang="en-US" altLang="en-US" dirty="0" smtClean="0"/>
          </a:p>
          <a:p>
            <a:pPr eaLnBrk="1" hangingPunct="1"/>
            <a:endParaRPr lang="en-US" altLang="en-US" dirty="0" smtClean="0"/>
          </a:p>
          <a:p>
            <a:pPr eaLnBrk="1" hangingPunct="1"/>
            <a:r>
              <a:rPr lang="en-US" altLang="en-US" dirty="0" smtClean="0"/>
              <a:t>The </a:t>
            </a:r>
            <a:r>
              <a:rPr lang="en-US" altLang="en-US" dirty="0" smtClean="0"/>
              <a:t>EZ-IO T.A.L.O.N. System is cleared for use in 7 sites: the sternum and bilateral proximal humerus, proximal tibia, and distal tibia. </a:t>
            </a:r>
          </a:p>
          <a:p>
            <a:pPr eaLnBrk="1" hangingPunct="1"/>
            <a:endParaRPr lang="en-US" altLang="en-US" dirty="0" smtClean="0"/>
          </a:p>
        </p:txBody>
      </p:sp>
      <p:sp>
        <p:nvSpPr>
          <p:cNvPr id="4" name="Slide Number Placeholder 3"/>
          <p:cNvSpPr>
            <a:spLocks noGrp="1"/>
          </p:cNvSpPr>
          <p:nvPr>
            <p:ph type="sldNum" sz="quarter" idx="10"/>
          </p:nvPr>
        </p:nvSpPr>
        <p:spPr/>
        <p:txBody>
          <a:bodyPr/>
          <a:lstStyle/>
          <a:p>
            <a:fld id="{A4C2D714-A309-466E-A29F-60AC61356BA4}" type="slidenum">
              <a:rPr lang="en-US" smtClean="0"/>
              <a:t>2</a:t>
            </a:fld>
            <a:endParaRPr lang="en-US"/>
          </a:p>
        </p:txBody>
      </p:sp>
    </p:spTree>
    <p:extLst>
      <p:ext uri="{BB962C8B-B14F-4D97-AF65-F5344CB8AC3E}">
        <p14:creationId xmlns:p14="http://schemas.microsoft.com/office/powerpoint/2010/main" val="3873452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latin typeface="+mn-lt"/>
                <a:ea typeface="+mn-ea"/>
              </a:rPr>
              <a:t>IO catheters are usually placed in the proximal and distal ends (epiphyses) of long bones due to the thinner compact bone and abundance of </a:t>
            </a:r>
            <a:r>
              <a:rPr lang="en-US" dirty="0" err="1" smtClean="0">
                <a:latin typeface="+mn-lt"/>
                <a:ea typeface="+mn-ea"/>
              </a:rPr>
              <a:t>cancellous</a:t>
            </a:r>
            <a:r>
              <a:rPr lang="en-US" dirty="0" smtClean="0">
                <a:latin typeface="+mn-lt"/>
                <a:ea typeface="+mn-ea"/>
              </a:rPr>
              <a:t> (spongy) bone at these sites; t</a:t>
            </a:r>
            <a:r>
              <a:rPr lang="en-US" dirty="0" smtClean="0"/>
              <a:t>he sternum is a thin soft bone compared to most others.  </a:t>
            </a:r>
            <a:r>
              <a:rPr lang="en-US" dirty="0" smtClean="0">
                <a:latin typeface="+mn-lt"/>
                <a:ea typeface="+mn-ea"/>
              </a:rPr>
              <a:t>Within the medullary space lies a vast system of blood vessels through which blood and fluid pass into the central circulation.  The bone is highly vascular, yet non-collapsible.  </a:t>
            </a:r>
          </a:p>
          <a:p>
            <a:pPr>
              <a:defRPr/>
            </a:pPr>
            <a:endParaRPr lang="en-US" dirty="0" smtClean="0">
              <a:latin typeface="Verdana" pitchFamily="34" charset="0"/>
              <a:ea typeface="ＭＳ Ｐゴシック" charset="-128"/>
            </a:endParaRPr>
          </a:p>
          <a:p>
            <a:pPr>
              <a:defRPr/>
            </a:pPr>
            <a:r>
              <a:rPr lang="en-US" dirty="0" smtClean="0"/>
              <a:t>The cortex of the bone at insertion sites is usually 3 mm or </a:t>
            </a:r>
            <a:r>
              <a:rPr lang="en-US" dirty="0" smtClean="0"/>
              <a:t>less in thickness; </a:t>
            </a:r>
            <a:r>
              <a:rPr lang="en-US" dirty="0" smtClean="0"/>
              <a:t>1-2 mm for the sternum. The </a:t>
            </a:r>
            <a:r>
              <a:rPr lang="en-US" altLang="en-US" dirty="0" smtClean="0"/>
              <a:t>EZ-IO</a:t>
            </a:r>
            <a:r>
              <a:rPr lang="en-US" altLang="en-US" baseline="30000" dirty="0" smtClean="0"/>
              <a:t>®</a:t>
            </a:r>
            <a:r>
              <a:rPr lang="en-US" altLang="en-US" dirty="0" smtClean="0"/>
              <a:t> T.A.L.O.N.</a:t>
            </a:r>
            <a:r>
              <a:rPr lang="en-US" altLang="en-US" baseline="30000" dirty="0" smtClean="0"/>
              <a:t>TM</a:t>
            </a:r>
            <a:r>
              <a:rPr lang="en-US" altLang="en-US" dirty="0" smtClean="0"/>
              <a:t> </a:t>
            </a:r>
            <a:r>
              <a:rPr lang="en-US" dirty="0" smtClean="0"/>
              <a:t>System is designed to provide rapid, smooth entry into the bone’s medullary cavity, creating a conduit to the central circulation.   The needle tip is specially designed for cutting to allow clinicians control, with little use of force. </a:t>
            </a:r>
          </a:p>
          <a:p>
            <a:pPr>
              <a:defRPr/>
            </a:pPr>
            <a:r>
              <a:rPr lang="en-US" dirty="0" smtClean="0"/>
              <a:t> </a:t>
            </a:r>
            <a:endParaRPr lang="en-US" dirty="0" smtClean="0">
              <a:latin typeface="Verdana" pitchFamily="34" charset="0"/>
              <a:ea typeface="ＭＳ Ｐゴシック" charset="-128"/>
            </a:endParaRPr>
          </a:p>
          <a:p>
            <a:pPr>
              <a:defRPr/>
            </a:pPr>
            <a:r>
              <a:rPr lang="en-US" dirty="0" smtClean="0">
                <a:latin typeface="Verdana" pitchFamily="34" charset="0"/>
                <a:ea typeface="ＭＳ Ｐゴシック" charset="-128"/>
              </a:rPr>
              <a:t>Think of the </a:t>
            </a:r>
            <a:r>
              <a:rPr lang="en-US" dirty="0" err="1" smtClean="0">
                <a:latin typeface="Verdana" pitchFamily="34" charset="0"/>
                <a:ea typeface="ＭＳ Ｐゴシック" charset="-128"/>
              </a:rPr>
              <a:t>intraosseous</a:t>
            </a:r>
            <a:r>
              <a:rPr lang="en-US" dirty="0" smtClean="0">
                <a:latin typeface="Verdana" pitchFamily="34" charset="0"/>
                <a:ea typeface="ＭＳ Ｐゴシック" charset="-128"/>
              </a:rPr>
              <a:t> space as a fine honeycomb of bone filled with fibrin mesh and bone marrow - a thick substance that poses more resistance to infusion than blood.  A rapid flush is necessary to displace this thick substance and achieve optimal flow rates and drug delivery times using less pressure.  </a:t>
            </a:r>
          </a:p>
          <a:p>
            <a:pPr>
              <a:defRPr/>
            </a:pPr>
            <a:r>
              <a:rPr lang="en-US" dirty="0" smtClean="0">
                <a:latin typeface="Verdana" pitchFamily="34" charset="0"/>
                <a:ea typeface="ＭＳ Ｐゴシック" charset="-128"/>
              </a:rPr>
              <a:t> </a:t>
            </a:r>
          </a:p>
          <a:p>
            <a:pPr>
              <a:defRPr/>
            </a:pPr>
            <a:endParaRPr lang="en-US" dirty="0" smtClean="0">
              <a:latin typeface="Verdana" pitchFamily="34" charset="0"/>
              <a:ea typeface="ＭＳ Ｐゴシック" charset="-128"/>
            </a:endParaRPr>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4C2D714-A309-466E-A29F-60AC61356BA4}" type="slidenum">
              <a:rPr lang="en-US" smtClean="0"/>
              <a:t>3</a:t>
            </a:fld>
            <a:endParaRPr lang="en-US"/>
          </a:p>
        </p:txBody>
      </p:sp>
    </p:spTree>
    <p:extLst>
      <p:ext uri="{BB962C8B-B14F-4D97-AF65-F5344CB8AC3E}">
        <p14:creationId xmlns:p14="http://schemas.microsoft.com/office/powerpoint/2010/main" val="2399826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There are few contraindications to IO access, and they are all relevant to site selection:</a:t>
            </a:r>
          </a:p>
          <a:p>
            <a:pPr eaLnBrk="1" hangingPunct="1">
              <a:spcBef>
                <a:spcPct val="0"/>
              </a:spcBef>
            </a:pPr>
            <a:r>
              <a:rPr lang="en-US" altLang="en-US" b="1" dirty="0" smtClean="0"/>
              <a:t>Trauma/Fracture (in the targeted bone) -</a:t>
            </a:r>
            <a:r>
              <a:rPr lang="en-US" altLang="en-US" dirty="0" smtClean="0"/>
              <a:t> If there is a fracture (or suspected fracture) in the bone in which the needle set is to be placed, an alternate site must be chosen.  When an IO </a:t>
            </a:r>
            <a:r>
              <a:rPr lang="en-US" altLang="en-US" dirty="0" smtClean="0"/>
              <a:t>needle</a:t>
            </a:r>
            <a:r>
              <a:rPr lang="en-US" altLang="en-US" baseline="0" dirty="0" smtClean="0"/>
              <a:t> </a:t>
            </a:r>
            <a:r>
              <a:rPr lang="en-US" altLang="en-US" dirty="0" smtClean="0"/>
              <a:t>is </a:t>
            </a:r>
            <a:r>
              <a:rPr lang="en-US" altLang="en-US" dirty="0" smtClean="0"/>
              <a:t>placed in a fractured bone, fluid may leak or </a:t>
            </a:r>
            <a:r>
              <a:rPr lang="en-US" altLang="en-US" dirty="0" err="1" smtClean="0"/>
              <a:t>extravasate</a:t>
            </a:r>
            <a:r>
              <a:rPr lang="en-US" altLang="en-US" dirty="0" smtClean="0"/>
              <a:t> into the surrounding tissue through the fracture.  This can lead to complications including compartment syndrome.  If a </a:t>
            </a:r>
            <a:r>
              <a:rPr lang="en-US" altLang="en-US" dirty="0" err="1" smtClean="0"/>
              <a:t>tibial</a:t>
            </a:r>
            <a:r>
              <a:rPr lang="en-US" altLang="en-US" dirty="0" smtClean="0"/>
              <a:t> fracture is suspected, both the proximal and distal sites are contraindicated as they share a common pathway inside the bone. However, if the patient has a fractured femur and an intact tibia, the </a:t>
            </a:r>
            <a:r>
              <a:rPr lang="en-US" altLang="en-US" dirty="0" err="1" smtClean="0"/>
              <a:t>tibial</a:t>
            </a:r>
            <a:r>
              <a:rPr lang="en-US" altLang="en-US" dirty="0" smtClean="0"/>
              <a:t> sites could be considered – circulation from the lower leg should be assessed to determine the appropriateness of using the lower extremity for IO</a:t>
            </a:r>
            <a:r>
              <a:rPr lang="en-US" altLang="en-US" baseline="30000" dirty="0" smtClean="0"/>
              <a:t> </a:t>
            </a:r>
            <a:r>
              <a:rPr lang="en-US" altLang="en-US" dirty="0" smtClean="0"/>
              <a:t>vascular</a:t>
            </a:r>
            <a:r>
              <a:rPr lang="en-US" altLang="en-US" baseline="30000" dirty="0" smtClean="0"/>
              <a:t> </a:t>
            </a:r>
            <a:r>
              <a:rPr lang="en-US" altLang="en-US" dirty="0" smtClean="0"/>
              <a:t>access. </a:t>
            </a:r>
          </a:p>
          <a:p>
            <a:pPr>
              <a:spcBef>
                <a:spcPct val="0"/>
              </a:spcBef>
            </a:pPr>
            <a:r>
              <a:rPr lang="en-US" altLang="en-US" b="1" dirty="0" smtClean="0"/>
              <a:t>IO </a:t>
            </a:r>
            <a:r>
              <a:rPr lang="en-US" altLang="en-US" b="1" dirty="0" smtClean="0"/>
              <a:t>access within </a:t>
            </a:r>
            <a:r>
              <a:rPr lang="en-US" altLang="en-US" b="1" dirty="0" smtClean="0"/>
              <a:t>past 48 hours (targeted bone): </a:t>
            </a:r>
            <a:r>
              <a:rPr lang="en-US" altLang="en-US" dirty="0" smtClean="0"/>
              <a:t>Healing from intraosseous insertion generally takes approximately 48 hours and is required before </a:t>
            </a:r>
            <a:r>
              <a:rPr lang="en-US" altLang="en-US" dirty="0" smtClean="0"/>
              <a:t>another</a:t>
            </a:r>
            <a:r>
              <a:rPr lang="en-US" altLang="en-US" baseline="0" dirty="0" smtClean="0"/>
              <a:t> </a:t>
            </a:r>
            <a:r>
              <a:rPr lang="en-US" altLang="en-US" dirty="0" smtClean="0"/>
              <a:t>IO access can </a:t>
            </a:r>
            <a:r>
              <a:rPr lang="en-US" altLang="en-US" dirty="0" smtClean="0"/>
              <a:t>be safely placed in the same bone.  Within 48 hours fibrin formation and clotting are sufficient to prevent extravasation through the previous IO </a:t>
            </a:r>
            <a:r>
              <a:rPr lang="en-US" altLang="en-US" dirty="0" smtClean="0"/>
              <a:t>access hole</a:t>
            </a:r>
            <a:r>
              <a:rPr lang="en-US" altLang="en-US" dirty="0" smtClean="0"/>
              <a:t>.  If </a:t>
            </a:r>
            <a:r>
              <a:rPr lang="en-US" altLang="en-US" dirty="0" smtClean="0"/>
              <a:t>IO access was </a:t>
            </a:r>
            <a:r>
              <a:rPr lang="en-US" altLang="en-US" dirty="0" smtClean="0"/>
              <a:t>attempted in the bone, the same consideration applies.  Complete healing, to the point where X-ray can no longer detect the hole, usually takes several days or weeks.</a:t>
            </a:r>
            <a:r>
              <a:rPr lang="en-US" altLang="en-US" baseline="30000" dirty="0" smtClean="0"/>
              <a:t>1</a:t>
            </a:r>
            <a:r>
              <a:rPr lang="en-US" altLang="en-US" dirty="0" smtClean="0"/>
              <a:t> </a:t>
            </a:r>
          </a:p>
          <a:p>
            <a:pPr>
              <a:spcBef>
                <a:spcPct val="0"/>
              </a:spcBef>
            </a:pPr>
            <a:r>
              <a:rPr lang="en-US" altLang="en-US" b="1" dirty="0" smtClean="0"/>
              <a:t>Prosthesis or previous orthopedic procedures near insertion site: </a:t>
            </a:r>
            <a:r>
              <a:rPr lang="en-US" altLang="en-US" dirty="0" smtClean="0"/>
              <a:t>If the patient has a surgical scar over a joint; assume there is a titanium appliance within the joint – and do NOT attempt IO vascular access at that site. Select a different insertion site and assess that site for use.</a:t>
            </a:r>
          </a:p>
          <a:p>
            <a:pPr>
              <a:spcBef>
                <a:spcPct val="0"/>
              </a:spcBef>
            </a:pPr>
            <a:r>
              <a:rPr lang="en-US" altLang="en-US" b="1" dirty="0" smtClean="0"/>
              <a:t>Infection at the insertion site: </a:t>
            </a:r>
            <a:r>
              <a:rPr lang="en-US" altLang="en-US" dirty="0" smtClean="0"/>
              <a:t>Do not insert the needle set through infected or inflamed tissue.    </a:t>
            </a:r>
          </a:p>
          <a:p>
            <a:pPr>
              <a:spcBef>
                <a:spcPct val="0"/>
              </a:spcBef>
            </a:pPr>
            <a:r>
              <a:rPr lang="en-US" altLang="en-US" b="1" dirty="0" smtClean="0"/>
              <a:t>Inability to locate landmarks (e.g. due to excessive tissue):</a:t>
            </a:r>
            <a:r>
              <a:rPr lang="en-US" altLang="en-US" dirty="0" smtClean="0"/>
              <a:t> Inability to locate insertion site landmarks for any reason (including excess adipose tissues) is a contraindication - select an alternate insertion site where landmarks are identifiable. </a:t>
            </a:r>
          </a:p>
          <a:p>
            <a:pPr eaLnBrk="1" hangingPunct="1">
              <a:spcBef>
                <a:spcPct val="0"/>
              </a:spcBef>
            </a:pPr>
            <a:r>
              <a:rPr lang="en-US" altLang="en-US" b="1" dirty="0" smtClean="0">
                <a:latin typeface="Verdana" pitchFamily="34" charset="0"/>
              </a:rPr>
              <a:t>Osteoporosis:</a:t>
            </a:r>
            <a:r>
              <a:rPr lang="en-US" altLang="en-US" dirty="0" smtClean="0">
                <a:latin typeface="Verdana" pitchFamily="34" charset="0"/>
              </a:rPr>
              <a:t>  Is a contraindication </a:t>
            </a:r>
            <a:r>
              <a:rPr lang="en-US" altLang="en-US" u="sng" dirty="0" smtClean="0">
                <a:latin typeface="Verdana" pitchFamily="34" charset="0"/>
              </a:rPr>
              <a:t>for the sternal site only</a:t>
            </a:r>
          </a:p>
          <a:p>
            <a:pPr eaLnBrk="1" hangingPunct="1">
              <a:spcBef>
                <a:spcPct val="0"/>
              </a:spcBef>
            </a:pPr>
            <a:endParaRPr lang="en-US" altLang="en-US" dirty="0" smtClean="0"/>
          </a:p>
          <a:p>
            <a:pPr eaLnBrk="1" hangingPunct="1">
              <a:spcBef>
                <a:spcPct val="0"/>
              </a:spcBef>
            </a:pPr>
            <a:r>
              <a:rPr lang="en-US" altLang="en-US" baseline="30000" dirty="0" smtClean="0"/>
              <a:t>1</a:t>
            </a:r>
            <a:r>
              <a:rPr lang="en-US" altLang="en-US" dirty="0" smtClean="0"/>
              <a:t>  Miller LJ, Philbeck TE, </a:t>
            </a:r>
            <a:r>
              <a:rPr lang="en-US" altLang="en-US" dirty="0" err="1" smtClean="0"/>
              <a:t>Puga</a:t>
            </a:r>
            <a:r>
              <a:rPr lang="en-US" altLang="en-US" dirty="0" smtClean="0"/>
              <a:t> TA, Montez DF, Escobar GP. A pre-clinical study to determine the time to bone sealing and healing following </a:t>
            </a:r>
            <a:r>
              <a:rPr lang="en-US" altLang="en-US" dirty="0" err="1" smtClean="0"/>
              <a:t>intraosseous</a:t>
            </a:r>
            <a:r>
              <a:rPr lang="en-US" altLang="en-US" dirty="0" smtClean="0"/>
              <a:t> vascular access. </a:t>
            </a:r>
            <a:r>
              <a:rPr lang="en-US" altLang="en-US" i="1" dirty="0" smtClean="0"/>
              <a:t>Ann </a:t>
            </a:r>
            <a:r>
              <a:rPr lang="en-US" altLang="en-US" i="1" dirty="0" err="1" smtClean="0"/>
              <a:t>Emerg</a:t>
            </a:r>
            <a:r>
              <a:rPr lang="en-US" altLang="en-US" i="1" dirty="0" smtClean="0"/>
              <a:t> Med </a:t>
            </a:r>
            <a:r>
              <a:rPr lang="en-US" altLang="en-US" dirty="0" smtClean="0"/>
              <a:t>2011;58(4S):S240. </a:t>
            </a:r>
            <a:r>
              <a:rPr lang="en-US" altLang="en-US" i="1" dirty="0" err="1" smtClean="0">
                <a:solidFill>
                  <a:srgbClr val="000000"/>
                </a:solidFill>
                <a:ea typeface="Cambria" pitchFamily="18" charset="0"/>
                <a:cs typeface="Times New Roman" pitchFamily="18" charset="0"/>
              </a:rPr>
              <a:t>Vidacare</a:t>
            </a:r>
            <a:r>
              <a:rPr lang="en-US" altLang="en-US" i="1" dirty="0" smtClean="0">
                <a:solidFill>
                  <a:srgbClr val="000000"/>
                </a:solidFill>
                <a:ea typeface="Cambria" pitchFamily="18" charset="0"/>
                <a:cs typeface="Times New Roman" pitchFamily="18" charset="0"/>
              </a:rPr>
              <a:t> Sponsored Research</a:t>
            </a:r>
            <a:endParaRPr lang="en-US" altLang="en-US" dirty="0" smtClean="0">
              <a:solidFill>
                <a:srgbClr val="000000"/>
              </a:solidFill>
              <a:ea typeface="Cambria" pitchFamily="18" charset="0"/>
              <a:cs typeface="Times New Roman" pitchFamily="18" charset="0"/>
            </a:endParaRPr>
          </a:p>
          <a:p>
            <a:pPr eaLnBrk="1" hangingPunct="1">
              <a:spcBef>
                <a:spcPct val="0"/>
              </a:spcBef>
            </a:pPr>
            <a:endParaRPr lang="en-US" altLang="en-US" b="1" dirty="0" smtClean="0">
              <a:latin typeface="Verdana" pitchFamily="34" charset="0"/>
            </a:endParaRPr>
          </a:p>
        </p:txBody>
      </p:sp>
      <p:sp>
        <p:nvSpPr>
          <p:cNvPr id="4" name="Slide Number Placeholder 3"/>
          <p:cNvSpPr>
            <a:spLocks noGrp="1"/>
          </p:cNvSpPr>
          <p:nvPr>
            <p:ph type="sldNum" sz="quarter" idx="10"/>
          </p:nvPr>
        </p:nvSpPr>
        <p:spPr/>
        <p:txBody>
          <a:bodyPr/>
          <a:lstStyle/>
          <a:p>
            <a:fld id="{A4C2D714-A309-466E-A29F-60AC61356BA4}" type="slidenum">
              <a:rPr lang="en-US" smtClean="0"/>
              <a:t>4</a:t>
            </a:fld>
            <a:endParaRPr lang="en-US"/>
          </a:p>
        </p:txBody>
      </p:sp>
    </p:spTree>
    <p:extLst>
      <p:ext uri="{BB962C8B-B14F-4D97-AF65-F5344CB8AC3E}">
        <p14:creationId xmlns:p14="http://schemas.microsoft.com/office/powerpoint/2010/main" val="681654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cs typeface="Arial" panose="020B0604020202020204" pitchFamily="34" charset="0"/>
              </a:rPr>
              <a:t>The blister package is lightweight (1.4oz/39.7 grams), compact, latex free and contains the following items: </a:t>
            </a:r>
          </a:p>
          <a:p>
            <a:pPr marL="171450" indent="-171450" eaLnBrk="1" hangingPunct="1">
              <a:buFont typeface="Arial" panose="020B0604020202020204" pitchFamily="34" charset="0"/>
              <a:buChar char="•"/>
              <a:defRPr/>
            </a:pPr>
            <a:r>
              <a:rPr lang="en-US" dirty="0" smtClean="0">
                <a:cs typeface="Arial" panose="020B0604020202020204" pitchFamily="34" charset="0"/>
              </a:rPr>
              <a:t>Quick Guide Reference Card - provides additional guidance for insertion as needed</a:t>
            </a:r>
          </a:p>
          <a:p>
            <a:pPr marL="171450" indent="-171450" eaLnBrk="1" hangingPunct="1">
              <a:buFont typeface="Arial" panose="020B0604020202020204" pitchFamily="34" charset="0"/>
              <a:buChar char="•"/>
              <a:defRPr/>
            </a:pPr>
            <a:r>
              <a:rPr lang="en-US" dirty="0" smtClean="0">
                <a:cs typeface="Arial" panose="020B0604020202020204" pitchFamily="34" charset="0"/>
              </a:rPr>
              <a:t>Sternal Locator </a:t>
            </a:r>
          </a:p>
          <a:p>
            <a:pPr marL="171450" indent="-171450" eaLnBrk="1" hangingPunct="1">
              <a:buFont typeface="Arial" panose="020B0604020202020204" pitchFamily="34" charset="0"/>
              <a:buChar char="•"/>
              <a:defRPr/>
            </a:pPr>
            <a:r>
              <a:rPr lang="en-US" altLang="en-US" dirty="0" smtClean="0"/>
              <a:t>EZ-IO</a:t>
            </a:r>
            <a:r>
              <a:rPr lang="en-US" altLang="en-US" baseline="30000" dirty="0" smtClean="0"/>
              <a:t>®</a:t>
            </a:r>
            <a:r>
              <a:rPr lang="en-US" altLang="en-US" dirty="0" smtClean="0"/>
              <a:t> T.A.L.O.N.</a:t>
            </a:r>
            <a:r>
              <a:rPr lang="en-US" altLang="en-US" baseline="30000" dirty="0" smtClean="0"/>
              <a:t>TM</a:t>
            </a:r>
            <a:r>
              <a:rPr lang="en-US" altLang="en-US" dirty="0" smtClean="0"/>
              <a:t> Needle Set:</a:t>
            </a:r>
            <a:r>
              <a:rPr lang="en-US" altLang="en-US" baseline="0" dirty="0" smtClean="0"/>
              <a:t> </a:t>
            </a:r>
            <a:r>
              <a:rPr lang="en-US" dirty="0" smtClean="0">
                <a:cs typeface="Arial" panose="020B0604020202020204" pitchFamily="34" charset="0"/>
              </a:rPr>
              <a:t>15g, 304 stainless steel 38.5mm manual IO needle set – patented needle tip</a:t>
            </a:r>
          </a:p>
          <a:p>
            <a:pPr marL="628650" lvl="1" indent="-171450" eaLnBrk="1" hangingPunct="1">
              <a:buFont typeface="Arial" panose="020B0604020202020204" pitchFamily="34" charset="0"/>
              <a:buChar char="•"/>
              <a:defRPr/>
            </a:pPr>
            <a:r>
              <a:rPr lang="en-US" dirty="0" smtClean="0">
                <a:cs typeface="Arial" panose="020B0604020202020204" pitchFamily="34" charset="0"/>
              </a:rPr>
              <a:t>A warning label on the needle set clarifies use/site indications</a:t>
            </a:r>
          </a:p>
          <a:p>
            <a:pPr marL="171450" indent="-171450" eaLnBrk="1" hangingPunct="1">
              <a:buFont typeface="Arial" panose="020B0604020202020204" pitchFamily="34" charset="0"/>
              <a:buChar char="•"/>
              <a:defRPr/>
            </a:pPr>
            <a:r>
              <a:rPr lang="en-US" dirty="0" smtClean="0">
                <a:cs typeface="Arial" panose="020B0604020202020204" pitchFamily="34" charset="0"/>
              </a:rPr>
              <a:t>EZ-Connect</a:t>
            </a:r>
            <a:r>
              <a:rPr lang="en-US" b="1" baseline="30000" dirty="0" smtClean="0">
                <a:cs typeface="Arial" panose="020B0604020202020204" pitchFamily="34" charset="0"/>
              </a:rPr>
              <a:t>®</a:t>
            </a:r>
            <a:r>
              <a:rPr lang="en-US" baseline="30000" dirty="0" smtClean="0">
                <a:cs typeface="Arial" panose="020B0604020202020204" pitchFamily="34" charset="0"/>
              </a:rPr>
              <a:t> </a:t>
            </a:r>
            <a:r>
              <a:rPr lang="en-US" baseline="0" dirty="0" smtClean="0">
                <a:cs typeface="Arial" panose="020B0604020202020204" pitchFamily="34" charset="0"/>
              </a:rPr>
              <a:t>E</a:t>
            </a:r>
            <a:r>
              <a:rPr lang="en-US" dirty="0" smtClean="0">
                <a:cs typeface="Arial" panose="020B0604020202020204" pitchFamily="34" charset="0"/>
              </a:rPr>
              <a:t>xtension Set with </a:t>
            </a:r>
            <a:r>
              <a:rPr lang="en-US" dirty="0" err="1" smtClean="0">
                <a:cs typeface="Arial" panose="020B0604020202020204" pitchFamily="34" charset="0"/>
              </a:rPr>
              <a:t>luer</a:t>
            </a:r>
            <a:r>
              <a:rPr lang="en-US" dirty="0" smtClean="0">
                <a:cs typeface="Arial" panose="020B0604020202020204" pitchFamily="34" charset="0"/>
              </a:rPr>
              <a:t> </a:t>
            </a:r>
            <a:r>
              <a:rPr lang="en-US" dirty="0" smtClean="0">
                <a:cs typeface="Arial" panose="020B0604020202020204" pitchFamily="34" charset="0"/>
              </a:rPr>
              <a:t>lock that will attach to the catheter hub.  </a:t>
            </a:r>
          </a:p>
          <a:p>
            <a:pPr marL="628650" lvl="1" indent="-171450" eaLnBrk="1" hangingPunct="1">
              <a:buFont typeface="Arial" panose="020B0604020202020204" pitchFamily="34" charset="0"/>
              <a:buChar char="•"/>
              <a:defRPr/>
            </a:pPr>
            <a:r>
              <a:rPr lang="en-US" dirty="0" smtClean="0">
                <a:cs typeface="Arial" panose="020B0604020202020204" pitchFamily="34" charset="0"/>
              </a:rPr>
              <a:t>Always prime the extension set with fluid before attaching to the catheter hub. </a:t>
            </a:r>
          </a:p>
          <a:p>
            <a:pPr marL="1085850" lvl="2" indent="-171450" eaLnBrk="1" fontAlgn="auto" hangingPunct="1">
              <a:spcBef>
                <a:spcPct val="0"/>
              </a:spcBef>
              <a:spcAft>
                <a:spcPts val="0"/>
              </a:spcAft>
              <a:buFont typeface="Arial" panose="020B0604020202020204" pitchFamily="34" charset="0"/>
              <a:buChar char="•"/>
              <a:defRPr/>
            </a:pPr>
            <a:r>
              <a:rPr lang="en-US" dirty="0" smtClean="0">
                <a:ea typeface="MS PGothic" pitchFamily="34" charset="-128"/>
                <a:cs typeface="Arial" panose="020B0604020202020204" pitchFamily="34" charset="0"/>
              </a:rPr>
              <a:t>If the patient is unresponsive to pain, attach a saline flush to the extension set and prime the tubing with saline, leaving the syringe and remaining saline attached.</a:t>
            </a:r>
          </a:p>
          <a:p>
            <a:pPr marL="1085850" lvl="2" indent="-171450" eaLnBrk="1" hangingPunct="1">
              <a:spcBef>
                <a:spcPct val="0"/>
              </a:spcBef>
              <a:buFont typeface="Arial" panose="020B0604020202020204" pitchFamily="34" charset="0"/>
              <a:buChar char="•"/>
              <a:defRPr/>
            </a:pPr>
            <a:r>
              <a:rPr lang="en-US" dirty="0" smtClean="0">
                <a:ea typeface="MS PGothic" pitchFamily="34" charset="-128"/>
                <a:cs typeface="Arial" panose="020B0604020202020204" pitchFamily="34" charset="0"/>
              </a:rPr>
              <a:t>If the patient is responsive to pain, consider priming the extension set with 2% preservative-free lidocaine without epinephrine (intravenous lidocaine) for anesthesia prior to initial saline flush. </a:t>
            </a:r>
          </a:p>
          <a:p>
            <a:pPr marL="171450" indent="-171450" eaLnBrk="1" hangingPunct="1">
              <a:buFont typeface="Arial" panose="020B0604020202020204" pitchFamily="34" charset="0"/>
              <a:buChar char="•"/>
              <a:defRPr/>
            </a:pPr>
            <a:r>
              <a:rPr lang="en-US" dirty="0" smtClean="0">
                <a:cs typeface="Arial" panose="020B0604020202020204" pitchFamily="34" charset="0"/>
              </a:rPr>
              <a:t>NeedleVISE</a:t>
            </a:r>
            <a:r>
              <a:rPr lang="en-US" b="1" baseline="30000" dirty="0" smtClean="0">
                <a:cs typeface="Arial" panose="020B0604020202020204" pitchFamily="34" charset="0"/>
              </a:rPr>
              <a:t>®</a:t>
            </a:r>
            <a:r>
              <a:rPr lang="en-US" baseline="30000" dirty="0" smtClean="0">
                <a:cs typeface="Arial" panose="020B0604020202020204" pitchFamily="34" charset="0"/>
              </a:rPr>
              <a:t> </a:t>
            </a:r>
            <a:r>
              <a:rPr lang="en-US" dirty="0" smtClean="0">
                <a:cs typeface="Arial" panose="020B0604020202020204" pitchFamily="34" charset="0"/>
              </a:rPr>
              <a:t>1-</a:t>
            </a:r>
            <a:r>
              <a:rPr lang="en-US" dirty="0" smtClean="0"/>
              <a:t>Port Sharps </a:t>
            </a:r>
            <a:r>
              <a:rPr lang="en-US" dirty="0" smtClean="0"/>
              <a:t>Block - </a:t>
            </a:r>
            <a:r>
              <a:rPr lang="en-US" dirty="0" smtClean="0"/>
              <a:t>sharps </a:t>
            </a:r>
            <a:r>
              <a:rPr lang="en-US" dirty="0" smtClean="0"/>
              <a:t>protector</a:t>
            </a:r>
          </a:p>
          <a:p>
            <a:pPr marL="171450" indent="-171450" eaLnBrk="1" hangingPunct="1">
              <a:buFont typeface="Arial" panose="020B0604020202020204" pitchFamily="34" charset="0"/>
              <a:buChar char="•"/>
              <a:defRPr/>
            </a:pPr>
            <a:r>
              <a:rPr lang="en-US" dirty="0" smtClean="0">
                <a:cs typeface="Arial" panose="020B0604020202020204" pitchFamily="34" charset="0"/>
              </a:rPr>
              <a:t>Wristband – with  a place to write  the date and time of IO insertion, 24 hour emergency clinical call number </a:t>
            </a:r>
          </a:p>
          <a:p>
            <a:endParaRPr lang="en-US" dirty="0"/>
          </a:p>
        </p:txBody>
      </p:sp>
      <p:sp>
        <p:nvSpPr>
          <p:cNvPr id="4" name="Slide Number Placeholder 3"/>
          <p:cNvSpPr>
            <a:spLocks noGrp="1"/>
          </p:cNvSpPr>
          <p:nvPr>
            <p:ph type="sldNum" sz="quarter" idx="10"/>
          </p:nvPr>
        </p:nvSpPr>
        <p:spPr/>
        <p:txBody>
          <a:bodyPr/>
          <a:lstStyle/>
          <a:p>
            <a:fld id="{A4C2D714-A309-466E-A29F-60AC61356BA4}" type="slidenum">
              <a:rPr lang="en-US" smtClean="0"/>
              <a:t>5</a:t>
            </a:fld>
            <a:endParaRPr lang="en-US"/>
          </a:p>
        </p:txBody>
      </p:sp>
    </p:spTree>
    <p:extLst>
      <p:ext uri="{BB962C8B-B14F-4D97-AF65-F5344CB8AC3E}">
        <p14:creationId xmlns:p14="http://schemas.microsoft.com/office/powerpoint/2010/main" val="3719642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dirty="0" smtClean="0"/>
              <a:t>The Sternal Locator MUST be used when inserting the needle set into the sternum.  The Sternal Locator is designed to provide easy identification of the insertion site, safe insertion depth (preventing over penetration) and secure the catheter in place decreasing the risk of dislodgement. Check skin adipose and muscle thickness before insertion. Special caution must be exercised with patients with BMI greater than 30.</a:t>
            </a:r>
          </a:p>
          <a:p>
            <a:pPr eaLnBrk="1" hangingPunct="1">
              <a:defRPr/>
            </a:pPr>
            <a:endParaRPr lang="en-US" altLang="en-US" dirty="0" smtClean="0"/>
          </a:p>
          <a:p>
            <a:pPr eaLnBrk="1" hangingPunct="1">
              <a:defRPr/>
            </a:pPr>
            <a:r>
              <a:rPr lang="en-US" altLang="en-US" dirty="0" smtClean="0"/>
              <a:t>PROCEDURE</a:t>
            </a:r>
          </a:p>
          <a:p>
            <a:pPr eaLnBrk="1" hangingPunct="1">
              <a:defRPr/>
            </a:pPr>
            <a:r>
              <a:rPr lang="en-US" altLang="en-US" dirty="0" smtClean="0"/>
              <a:t>Utilize appropriate Body Substance Isolation Precautions, use a clean, “no touch” technique, maintaining asepsis.  </a:t>
            </a:r>
          </a:p>
          <a:p>
            <a:pPr eaLnBrk="1" hangingPunct="1">
              <a:defRPr/>
            </a:pPr>
            <a:r>
              <a:rPr lang="en-US" altLang="en-US" dirty="0" smtClean="0"/>
              <a:t>Prepare infusion system/prime EZ-Connect</a:t>
            </a:r>
            <a:r>
              <a:rPr lang="en-US" altLang="en-US" baseline="30000" dirty="0" smtClean="0"/>
              <a:t>®</a:t>
            </a:r>
            <a:r>
              <a:rPr lang="en-US" altLang="en-US" dirty="0" smtClean="0"/>
              <a:t> Extension Set.  </a:t>
            </a:r>
          </a:p>
          <a:p>
            <a:pPr eaLnBrk="1" hangingPunct="1">
              <a:defRPr/>
            </a:pPr>
            <a:r>
              <a:rPr lang="en-US" altLang="en-US" dirty="0" smtClean="0"/>
              <a:t>Prepare insertion site. </a:t>
            </a:r>
          </a:p>
          <a:p>
            <a:pPr marL="228600" indent="-228600" eaLnBrk="1" hangingPunct="1">
              <a:buFont typeface="+mj-lt"/>
              <a:buAutoNum type="arabicPeriod"/>
              <a:defRPr/>
            </a:pPr>
            <a:r>
              <a:rPr lang="en-US" altLang="en-US" dirty="0" smtClean="0"/>
              <a:t>Locate the sternal notch by palpation.  Note that the manubrium lies below the sternal notch. Remove sternal locator dressing cap and pull tab 1.  </a:t>
            </a:r>
          </a:p>
          <a:p>
            <a:pPr marL="228600" indent="-228600" eaLnBrk="1" hangingPunct="1">
              <a:buFont typeface="+mj-lt"/>
              <a:buAutoNum type="arabicPeriod"/>
              <a:defRPr/>
            </a:pPr>
            <a:r>
              <a:rPr lang="en-US" altLang="en-US" dirty="0" smtClean="0"/>
              <a:t>Align curve (sternal notch guide) on top of the Sternal Locator with the patient’s sternal notch.  </a:t>
            </a:r>
          </a:p>
          <a:p>
            <a:pPr marL="228600" indent="-228600" eaLnBrk="1" hangingPunct="1">
              <a:buFont typeface="+mj-lt"/>
              <a:buAutoNum type="arabicPeriod"/>
              <a:defRPr/>
            </a:pPr>
            <a:r>
              <a:rPr lang="en-US" altLang="en-US" dirty="0" smtClean="0"/>
              <a:t>Press the hub firmly and evenly downward into the patient.  The six probe tips should penetrate </a:t>
            </a:r>
            <a:r>
              <a:rPr lang="en-US" altLang="en-US" i="1" u="sng" dirty="0" smtClean="0"/>
              <a:t>the skin</a:t>
            </a:r>
            <a:r>
              <a:rPr lang="en-US" altLang="en-US" i="1" dirty="0" smtClean="0"/>
              <a:t> </a:t>
            </a:r>
            <a:r>
              <a:rPr lang="en-US" altLang="en-US" dirty="0" smtClean="0"/>
              <a:t>and </a:t>
            </a:r>
            <a:r>
              <a:rPr lang="en-US" altLang="en-US" i="1" dirty="0" smtClean="0"/>
              <a:t>rest firmly on the </a:t>
            </a:r>
            <a:r>
              <a:rPr lang="en-US" altLang="en-US" i="1" dirty="0" err="1" smtClean="0"/>
              <a:t>manubrial</a:t>
            </a:r>
            <a:r>
              <a:rPr lang="en-US" altLang="en-US" i="1" dirty="0" smtClean="0"/>
              <a:t> surface; </a:t>
            </a:r>
            <a:r>
              <a:rPr lang="en-US" altLang="en-US" i="1" u="sng" dirty="0" smtClean="0"/>
              <a:t>probes should NOT penetrate the cortex of the bone</a:t>
            </a:r>
            <a:r>
              <a:rPr lang="en-US" altLang="en-US" dirty="0" smtClean="0"/>
              <a:t>. </a:t>
            </a:r>
          </a:p>
          <a:p>
            <a:pPr marL="228600" indent="-228600" eaLnBrk="1" hangingPunct="1">
              <a:buFont typeface="+mj-lt"/>
              <a:buAutoNum type="arabicPeriod"/>
              <a:defRPr/>
            </a:pPr>
            <a:r>
              <a:rPr lang="en-US" altLang="en-US" dirty="0" smtClean="0"/>
              <a:t>Remove tab 2 and secure the adhesive to the skin. </a:t>
            </a:r>
          </a:p>
          <a:p>
            <a:pPr eaLnBrk="1" hangingPunct="1">
              <a:defRPr/>
            </a:pPr>
            <a:endParaRPr lang="en-US" dirty="0" smtClean="0"/>
          </a:p>
          <a:p>
            <a:pPr eaLnBrk="1" hangingPunct="1">
              <a:defRPr/>
            </a:pPr>
            <a:endParaRPr lang="en-US" altLang="en-US" dirty="0" smtClean="0"/>
          </a:p>
          <a:p>
            <a:pPr eaLnBrk="1" hangingPunct="1">
              <a:defRPr/>
            </a:pPr>
            <a:endParaRPr lang="en-US" altLang="en-US" dirty="0" smtClean="0"/>
          </a:p>
        </p:txBody>
      </p:sp>
      <p:sp>
        <p:nvSpPr>
          <p:cNvPr id="4" name="Slide Number Placeholder 3"/>
          <p:cNvSpPr>
            <a:spLocks noGrp="1"/>
          </p:cNvSpPr>
          <p:nvPr>
            <p:ph type="sldNum" sz="quarter" idx="10"/>
          </p:nvPr>
        </p:nvSpPr>
        <p:spPr/>
        <p:txBody>
          <a:bodyPr/>
          <a:lstStyle/>
          <a:p>
            <a:fld id="{A4C2D714-A309-466E-A29F-60AC61356BA4}" type="slidenum">
              <a:rPr lang="en-US" smtClean="0"/>
              <a:t>6</a:t>
            </a:fld>
            <a:endParaRPr lang="en-US"/>
          </a:p>
        </p:txBody>
      </p:sp>
    </p:spTree>
    <p:extLst>
      <p:ext uri="{BB962C8B-B14F-4D97-AF65-F5344CB8AC3E}">
        <p14:creationId xmlns:p14="http://schemas.microsoft.com/office/powerpoint/2010/main" val="25460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defRPr/>
            </a:pPr>
            <a:r>
              <a:rPr lang="en-US" dirty="0" smtClean="0"/>
              <a:t>PROCEDURE (cont.)</a:t>
            </a:r>
          </a:p>
          <a:p>
            <a:pPr>
              <a:buFont typeface="+mj-lt"/>
              <a:buNone/>
              <a:defRPr/>
            </a:pPr>
            <a:endParaRPr lang="en-US" dirty="0" smtClean="0"/>
          </a:p>
          <a:p>
            <a:pPr marL="228600" indent="-228600">
              <a:buFont typeface="+mj-lt"/>
              <a:buAutoNum type="arabicPeriod" startAt="5"/>
              <a:defRPr/>
            </a:pPr>
            <a:r>
              <a:rPr lang="en-US" dirty="0" smtClean="0"/>
              <a:t>With the needle set tip at a 90</a:t>
            </a:r>
            <a:r>
              <a:rPr lang="en-US" baseline="0" dirty="0" smtClean="0"/>
              <a:t> </a:t>
            </a:r>
            <a:r>
              <a:rPr lang="en-US" dirty="0" smtClean="0"/>
              <a:t>degree angle to the bone, place the tip into the hole in the center of the sternal locator dressing.</a:t>
            </a:r>
          </a:p>
          <a:p>
            <a:pPr lvl="1">
              <a:defRPr/>
            </a:pPr>
            <a:r>
              <a:rPr lang="en-US" dirty="0" smtClean="0"/>
              <a:t>Gently insert until the tip of the needle set touches bone. </a:t>
            </a:r>
          </a:p>
          <a:p>
            <a:pPr marL="228600" indent="-228600">
              <a:buFont typeface="+mj-lt"/>
              <a:buAutoNum type="arabicPeriod" startAt="6"/>
              <a:defRPr/>
            </a:pPr>
            <a:r>
              <a:rPr lang="en-US" dirty="0" smtClean="0"/>
              <a:t>Penetrate the bone cortex by rotating clockwise while applying gentle, steady downward pressure (10-15 lbs / 5-7 kg). The handle on the </a:t>
            </a:r>
            <a:r>
              <a:rPr lang="en-US" dirty="0" err="1" smtClean="0"/>
              <a:t>stylet</a:t>
            </a:r>
            <a:r>
              <a:rPr lang="en-US" dirty="0" smtClean="0"/>
              <a:t> is designed to utilize the fingers for better tactile feedback and prevent excessive pressure.</a:t>
            </a:r>
          </a:p>
          <a:p>
            <a:pPr lvl="1">
              <a:defRPr/>
            </a:pPr>
            <a:r>
              <a:rPr lang="en-US" dirty="0" smtClean="0"/>
              <a:t>Do not rock or bend during insertion.</a:t>
            </a:r>
          </a:p>
          <a:p>
            <a:pPr lvl="1">
              <a:defRPr/>
            </a:pPr>
            <a:r>
              <a:rPr lang="en-US" dirty="0" smtClean="0"/>
              <a:t>Maintain a 90</a:t>
            </a:r>
            <a:r>
              <a:rPr lang="en-US" baseline="0" dirty="0" smtClean="0"/>
              <a:t> </a:t>
            </a:r>
            <a:r>
              <a:rPr lang="en-US" dirty="0" smtClean="0"/>
              <a:t>degree angle to the bone.  </a:t>
            </a:r>
          </a:p>
          <a:p>
            <a:pPr marL="228600" indent="-228600">
              <a:buFont typeface="+mj-lt"/>
              <a:buAutoNum type="arabicPeriod" startAt="7"/>
              <a:defRPr/>
            </a:pPr>
            <a:r>
              <a:rPr lang="en-US" dirty="0" smtClean="0"/>
              <a:t>Stop the insertion process upon entry into the medullary space and as indicated when a click is felt or heard as the needle set locks into the sternal locator dressing  The needle set MUST lock into the sternal locator dressing to prevent movement and reduce the risk of dislodgement.</a:t>
            </a:r>
          </a:p>
          <a:p>
            <a:pPr marL="228600" indent="-228600">
              <a:buFont typeface="+mj-lt"/>
              <a:buAutoNum type="arabicPeriod" startAt="7"/>
              <a:defRPr/>
            </a:pPr>
            <a:r>
              <a:rPr lang="en-US" dirty="0" smtClean="0"/>
              <a:t>Hold the hub of the needle set and twist the handle counter clockwise to remove the </a:t>
            </a:r>
            <a:r>
              <a:rPr lang="en-US" dirty="0" err="1" smtClean="0"/>
              <a:t>stylet</a:t>
            </a:r>
            <a:r>
              <a:rPr lang="en-US" dirty="0" smtClean="0"/>
              <a:t>.</a:t>
            </a:r>
          </a:p>
          <a:p>
            <a:pPr lvl="1">
              <a:defRPr/>
            </a:pPr>
            <a:r>
              <a:rPr lang="en-US" dirty="0" smtClean="0"/>
              <a:t>The needle should feel firmly seated in the bone (1st confirmation of placement).</a:t>
            </a:r>
          </a:p>
          <a:p>
            <a:pPr marL="228600" indent="-228600">
              <a:buFont typeface="+mj-lt"/>
              <a:buAutoNum type="arabicPeriod" startAt="7"/>
              <a:defRPr/>
            </a:pPr>
            <a:r>
              <a:rPr lang="en-US" dirty="0" smtClean="0"/>
              <a:t>Place </a:t>
            </a:r>
            <a:r>
              <a:rPr lang="en-US" dirty="0" err="1" smtClean="0"/>
              <a:t>stylet</a:t>
            </a:r>
            <a:r>
              <a:rPr lang="en-US" dirty="0" smtClean="0"/>
              <a:t> in a sharps container.  </a:t>
            </a:r>
          </a:p>
          <a:p>
            <a:pPr lvl="1">
              <a:defRPr/>
            </a:pPr>
            <a:r>
              <a:rPr lang="en-US" dirty="0" smtClean="0">
                <a:latin typeface="Verdana" panose="020B0604030504040204" pitchFamily="34" charset="0"/>
              </a:rPr>
              <a:t>Dispose of all sharps and biohazard materials using standard biohazard practices and disposal containers. </a:t>
            </a:r>
            <a:r>
              <a:rPr lang="en-US" dirty="0" smtClean="0">
                <a:solidFill>
                  <a:srgbClr val="000000"/>
                </a:solidFill>
                <a:latin typeface="Verdana" panose="020B0604030504040204" pitchFamily="34" charset="0"/>
              </a:rPr>
              <a:t>If using the NeedleVISE</a:t>
            </a:r>
            <a:r>
              <a:rPr lang="en-US" baseline="30000" dirty="0" smtClean="0">
                <a:solidFill>
                  <a:srgbClr val="000000"/>
                </a:solidFill>
                <a:latin typeface="Verdana" panose="020B0604030504040204" pitchFamily="34" charset="0"/>
              </a:rPr>
              <a:t>®</a:t>
            </a:r>
            <a:r>
              <a:rPr lang="en-US" baseline="0" dirty="0" smtClean="0">
                <a:solidFill>
                  <a:srgbClr val="000000"/>
                </a:solidFill>
                <a:latin typeface="Verdana" panose="020B0604030504040204" pitchFamily="34" charset="0"/>
              </a:rPr>
              <a:t> </a:t>
            </a:r>
            <a:r>
              <a:rPr lang="en-US" baseline="0" dirty="0" smtClean="0">
                <a:solidFill>
                  <a:srgbClr val="000000"/>
                </a:solidFill>
                <a:latin typeface="Verdana" panose="020B0604030504040204" pitchFamily="34" charset="0"/>
              </a:rPr>
              <a:t>1-Port Sharps block, </a:t>
            </a:r>
            <a:r>
              <a:rPr lang="en-US" baseline="0" dirty="0" smtClean="0">
                <a:solidFill>
                  <a:srgbClr val="000000"/>
                </a:solidFill>
                <a:latin typeface="Verdana" panose="020B0604030504040204" pitchFamily="34" charset="0"/>
              </a:rPr>
              <a:t>place on stable surface and use a one-handed technique. </a:t>
            </a:r>
            <a:endParaRPr lang="en-US" dirty="0" smtClean="0">
              <a:latin typeface="Verdana" panose="020B0604030504040204" pitchFamily="34" charset="0"/>
            </a:endParaRPr>
          </a:p>
          <a:p>
            <a:pPr marL="228600" indent="-228600">
              <a:buFont typeface="+mj-lt"/>
              <a:buAutoNum type="arabicPeriod" startAt="7"/>
              <a:defRPr/>
            </a:pPr>
            <a:r>
              <a:rPr lang="en-US" dirty="0" smtClean="0"/>
              <a:t>Attach the primed extension set to the catheter hub and twist clockwise to secure. </a:t>
            </a:r>
          </a:p>
          <a:p>
            <a:pPr lvl="1">
              <a:defRPr/>
            </a:pPr>
            <a:r>
              <a:rPr lang="en-US" dirty="0" smtClean="0"/>
              <a:t>Aspirate for blood/bone marrow (2nd confirmation of placement)*</a:t>
            </a:r>
          </a:p>
          <a:p>
            <a:pPr lvl="1">
              <a:defRPr/>
            </a:pPr>
            <a:r>
              <a:rPr lang="en-US" b="1" dirty="0" smtClean="0">
                <a:latin typeface="Verdana" panose="020B0604030504040204" pitchFamily="34" charset="0"/>
              </a:rPr>
              <a:t>*</a:t>
            </a:r>
            <a:r>
              <a:rPr lang="en-US" dirty="0" smtClean="0">
                <a:latin typeface="Verdana" panose="020B0604030504040204" pitchFamily="34" charset="0"/>
              </a:rPr>
              <a:t>Inability to withdraw blood from the catheter does</a:t>
            </a:r>
            <a:r>
              <a:rPr lang="en-US" b="1" dirty="0" smtClean="0">
                <a:latin typeface="Verdana" panose="020B0604030504040204" pitchFamily="34" charset="0"/>
              </a:rPr>
              <a:t> not </a:t>
            </a:r>
            <a:r>
              <a:rPr lang="en-US" dirty="0" smtClean="0">
                <a:latin typeface="Verdana" panose="020B0604030504040204" pitchFamily="34" charset="0"/>
              </a:rPr>
              <a:t>mean the insertion was unsuccessful. Consider attempting to aspirate after the flush.  Site placement can also be confirmed by ability to administer pressurized fluids, and noting the pharmacologic effects of medication administration after flow is established.</a:t>
            </a:r>
          </a:p>
          <a:p>
            <a:pPr>
              <a:defRPr/>
            </a:pPr>
            <a:endParaRPr lang="en-US" dirty="0" smtClean="0"/>
          </a:p>
          <a:p>
            <a:pPr>
              <a:defRPr/>
            </a:pPr>
            <a:endParaRPr lang="en-US" dirty="0" smtClean="0"/>
          </a:p>
        </p:txBody>
      </p:sp>
      <p:sp>
        <p:nvSpPr>
          <p:cNvPr id="4" name="Slide Number Placeholder 3"/>
          <p:cNvSpPr>
            <a:spLocks noGrp="1"/>
          </p:cNvSpPr>
          <p:nvPr>
            <p:ph type="sldNum" sz="quarter" idx="10"/>
          </p:nvPr>
        </p:nvSpPr>
        <p:spPr/>
        <p:txBody>
          <a:bodyPr/>
          <a:lstStyle/>
          <a:p>
            <a:fld id="{A4C2D714-A309-466E-A29F-60AC61356BA4}" type="slidenum">
              <a:rPr lang="en-US" smtClean="0"/>
              <a:t>7</a:t>
            </a:fld>
            <a:endParaRPr lang="en-US"/>
          </a:p>
        </p:txBody>
      </p:sp>
    </p:spTree>
    <p:extLst>
      <p:ext uri="{BB962C8B-B14F-4D97-AF65-F5344CB8AC3E}">
        <p14:creationId xmlns:p14="http://schemas.microsoft.com/office/powerpoint/2010/main" val="3957409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There are several advantages to using the proximal </a:t>
            </a:r>
            <a:r>
              <a:rPr lang="en-US" altLang="en-US" dirty="0" err="1" smtClean="0"/>
              <a:t>humerus</a:t>
            </a:r>
            <a:r>
              <a:rPr lang="en-US" altLang="en-US" dirty="0" smtClean="0"/>
              <a:t> insertion site.  The proximity of the greater tubercle of the humerus to the </a:t>
            </a:r>
            <a:r>
              <a:rPr lang="en-US" altLang="en-US" dirty="0" smtClean="0"/>
              <a:t>heart </a:t>
            </a:r>
            <a:r>
              <a:rPr lang="en-US" altLang="en-US" dirty="0" smtClean="0"/>
              <a:t>ensures rapid infusion of medications into the central circulation.   Flow rates averaging 5L per hour can be achieved using the humeral site.</a:t>
            </a:r>
            <a:r>
              <a:rPr lang="en-US" altLang="en-US" baseline="30000" dirty="0" smtClean="0"/>
              <a:t>1</a:t>
            </a:r>
            <a:r>
              <a:rPr lang="en-US" altLang="en-US" dirty="0" smtClean="0"/>
              <a:t> Medications and fluids reach the right atrium in 3 seconds.</a:t>
            </a:r>
            <a:r>
              <a:rPr lang="en-US" altLang="en-US" baseline="30000" dirty="0" smtClean="0"/>
              <a:t>2</a:t>
            </a:r>
            <a:r>
              <a:rPr lang="en-US" altLang="en-US" dirty="0" smtClean="0"/>
              <a:t>  Research reports insertion into the proximal humerus results in lower insertion and infusion pain than the tibia and requires less medication for pain management.</a:t>
            </a:r>
            <a:r>
              <a:rPr lang="en-US" altLang="en-US" baseline="30000" dirty="0" smtClean="0"/>
              <a:t> 1</a:t>
            </a:r>
            <a:endParaRPr lang="en-US" altLang="en-US" dirty="0" smtClean="0"/>
          </a:p>
          <a:p>
            <a:pPr>
              <a:defRPr/>
            </a:pPr>
            <a:endParaRPr lang="en-US" altLang="en-US" dirty="0" smtClean="0"/>
          </a:p>
          <a:p>
            <a:pPr eaLnBrk="1" hangingPunct="1">
              <a:defRPr/>
            </a:pPr>
            <a:r>
              <a:rPr lang="en-US" altLang="en-US" dirty="0" smtClean="0"/>
              <a:t>Utilize  appropriate Body Substance Isolation Precautions, use a clean, “no touch” technique, maintaining asepsis.  </a:t>
            </a:r>
          </a:p>
          <a:p>
            <a:pPr eaLnBrk="1" hangingPunct="1">
              <a:defRPr/>
            </a:pPr>
            <a:r>
              <a:rPr lang="en-US" altLang="en-US" dirty="0" smtClean="0"/>
              <a:t>Identify and prepare insertion site and supplies.  </a:t>
            </a:r>
          </a:p>
          <a:p>
            <a:pPr>
              <a:defRPr/>
            </a:pPr>
            <a:r>
              <a:rPr lang="en-US" altLang="en-US" sz="1400" dirty="0" smtClean="0"/>
              <a:t> </a:t>
            </a:r>
            <a:r>
              <a:rPr lang="en-US" altLang="en-US" b="1" dirty="0" smtClean="0"/>
              <a:t>Identify the proximal </a:t>
            </a:r>
            <a:r>
              <a:rPr lang="en-US" altLang="en-US" b="1" dirty="0" err="1" smtClean="0"/>
              <a:t>humerus</a:t>
            </a:r>
            <a:r>
              <a:rPr lang="en-US" altLang="en-US" b="1" dirty="0" smtClean="0"/>
              <a:t>: </a:t>
            </a:r>
          </a:p>
          <a:p>
            <a:pPr marL="228600" indent="-228600">
              <a:buFont typeface="+mj-lt"/>
              <a:buAutoNum type="arabicPeriod"/>
              <a:defRPr/>
            </a:pPr>
            <a:r>
              <a:rPr lang="en-US" altLang="en-US" dirty="0" smtClean="0"/>
              <a:t>Place the patient’s hand over the abdomen (elbow adducted and </a:t>
            </a:r>
            <a:r>
              <a:rPr lang="en-US" altLang="en-US" dirty="0" err="1" smtClean="0"/>
              <a:t>humerus</a:t>
            </a:r>
            <a:r>
              <a:rPr lang="en-US" altLang="en-US" dirty="0" smtClean="0"/>
              <a:t> internally rotated) </a:t>
            </a:r>
          </a:p>
          <a:p>
            <a:pPr marL="228600" indent="-228600">
              <a:buFont typeface="+mj-lt"/>
              <a:buAutoNum type="arabicPeriod"/>
              <a:defRPr/>
            </a:pPr>
            <a:r>
              <a:rPr lang="en-US" altLang="en-US" dirty="0" smtClean="0"/>
              <a:t>Place your palm on the patient’s shoulder anteriorly.  The area that feels like a “ball” under your palm is the general target area.  You should be able to feel this ball, even on obese patients, by pushing deeply. </a:t>
            </a:r>
          </a:p>
          <a:p>
            <a:pPr marL="228600" indent="-228600">
              <a:buFont typeface="+mj-lt"/>
              <a:buAutoNum type="arabicPeriod"/>
              <a:defRPr/>
            </a:pPr>
            <a:r>
              <a:rPr lang="en-US" altLang="en-US" dirty="0" smtClean="0"/>
              <a:t>Place the ulnar aspect of one hand vertically over the axilla </a:t>
            </a:r>
          </a:p>
          <a:p>
            <a:pPr marL="228600" indent="-228600">
              <a:buFont typeface="+mj-lt"/>
              <a:buAutoNum type="arabicPeriod"/>
              <a:defRPr/>
            </a:pPr>
            <a:r>
              <a:rPr lang="en-US" altLang="en-US" dirty="0" smtClean="0"/>
              <a:t>Place the ulnar aspect of the opposite hand along the midline of the upper arm laterally </a:t>
            </a:r>
          </a:p>
          <a:p>
            <a:pPr marL="228600" indent="-228600">
              <a:buFont typeface="+mj-lt"/>
              <a:buAutoNum type="arabicPeriod"/>
              <a:defRPr/>
            </a:pPr>
            <a:r>
              <a:rPr lang="en-US" altLang="en-US" dirty="0" smtClean="0"/>
              <a:t>Place your thumbs together over the arm - this identifies the vertical line of insertion on the proximal </a:t>
            </a:r>
            <a:r>
              <a:rPr lang="en-US" altLang="en-US" dirty="0" err="1" smtClean="0"/>
              <a:t>humerus</a:t>
            </a:r>
            <a:r>
              <a:rPr lang="en-US" altLang="en-US" dirty="0" smtClean="0"/>
              <a:t> </a:t>
            </a:r>
          </a:p>
          <a:p>
            <a:pPr marL="228600" indent="-228600">
              <a:buFont typeface="+mj-lt"/>
              <a:buAutoNum type="arabicPeriod"/>
              <a:defRPr/>
            </a:pPr>
            <a:r>
              <a:rPr lang="en-US" altLang="en-US" dirty="0" smtClean="0"/>
              <a:t>Palpate deeply up the </a:t>
            </a:r>
            <a:r>
              <a:rPr lang="en-US" altLang="en-US" dirty="0" err="1" smtClean="0"/>
              <a:t>humerus</a:t>
            </a:r>
            <a:r>
              <a:rPr lang="en-US" altLang="en-US" dirty="0" smtClean="0"/>
              <a:t> to the surgical neck - it will feel like a golf ball on a tee – the spot where the “ball” meets the “tee” is the surgical neck </a:t>
            </a:r>
          </a:p>
          <a:p>
            <a:pPr>
              <a:defRPr/>
            </a:pPr>
            <a:r>
              <a:rPr lang="en-US" altLang="en-US" b="1" dirty="0" smtClean="0"/>
              <a:t>The insertion site is on the most prominent aspect of the greater tubercle, 1 to 2 cm above the surgical neck </a:t>
            </a:r>
          </a:p>
          <a:p>
            <a:pPr>
              <a:lnSpc>
                <a:spcPct val="90000"/>
              </a:lnSpc>
              <a:defRPr/>
            </a:pPr>
            <a:endParaRPr lang="en-US" altLang="en-US" sz="1100" dirty="0" smtClean="0"/>
          </a:p>
          <a:p>
            <a:pPr marL="0" marR="0" indent="0" algn="l" defTabSz="914400" rtl="0" eaLnBrk="1" fontAlgn="auto" latinLnBrk="0" hangingPunct="1">
              <a:lnSpc>
                <a:spcPct val="90000"/>
              </a:lnSpc>
              <a:spcBef>
                <a:spcPts val="0"/>
              </a:spcBef>
              <a:spcAft>
                <a:spcPts val="0"/>
              </a:spcAft>
              <a:buClrTx/>
              <a:buSzTx/>
              <a:buFontTx/>
              <a:buNone/>
              <a:tabLst/>
              <a:defRPr/>
            </a:pPr>
            <a:r>
              <a:rPr lang="en-US" altLang="en-US" sz="1100" baseline="30000" dirty="0" smtClean="0"/>
              <a:t>1  </a:t>
            </a:r>
            <a:r>
              <a:rPr lang="en-US" altLang="en-US" sz="1100" dirty="0" smtClean="0"/>
              <a:t>Philbeck TE, Miller LJ, Montez D, Puga T. Hurt so good; easing IO pain and pressure. JEMS 2010;35(9):58-69 (Research sponsored by Vidacare Corporation)</a:t>
            </a:r>
            <a:endParaRPr lang="en-US" altLang="en-US" sz="1100" i="1" dirty="0" smtClean="0"/>
          </a:p>
          <a:p>
            <a:pPr>
              <a:lnSpc>
                <a:spcPct val="90000"/>
              </a:lnSpc>
              <a:defRPr/>
            </a:pPr>
            <a:r>
              <a:rPr lang="en-US" altLang="en-US" sz="1100" baseline="30000" dirty="0" smtClean="0"/>
              <a:t>2  </a:t>
            </a:r>
            <a:r>
              <a:rPr lang="en-US" altLang="en-US" sz="1100" dirty="0" smtClean="0"/>
              <a:t>Data on file. 2013 Vidacare Internal Studies.</a:t>
            </a:r>
          </a:p>
        </p:txBody>
      </p:sp>
      <p:sp>
        <p:nvSpPr>
          <p:cNvPr id="4" name="Slide Number Placeholder 3"/>
          <p:cNvSpPr>
            <a:spLocks noGrp="1"/>
          </p:cNvSpPr>
          <p:nvPr>
            <p:ph type="sldNum" sz="quarter" idx="10"/>
          </p:nvPr>
        </p:nvSpPr>
        <p:spPr/>
        <p:txBody>
          <a:bodyPr/>
          <a:lstStyle/>
          <a:p>
            <a:fld id="{A4C2D714-A309-466E-A29F-60AC61356BA4}" type="slidenum">
              <a:rPr lang="en-US" smtClean="0"/>
              <a:t>8</a:t>
            </a:fld>
            <a:endParaRPr lang="en-US"/>
          </a:p>
        </p:txBody>
      </p:sp>
    </p:spTree>
    <p:extLst>
      <p:ext uri="{BB962C8B-B14F-4D97-AF65-F5344CB8AC3E}">
        <p14:creationId xmlns:p14="http://schemas.microsoft.com/office/powerpoint/2010/main" val="1186141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latin typeface="+mn-lt"/>
                <a:ea typeface="+mn-ea"/>
              </a:rPr>
              <a:t>Proximal </a:t>
            </a:r>
            <a:r>
              <a:rPr lang="en-US" b="1" dirty="0" err="1" smtClean="0">
                <a:latin typeface="+mn-lt"/>
                <a:ea typeface="+mn-ea"/>
              </a:rPr>
              <a:t>Humerus</a:t>
            </a:r>
            <a:r>
              <a:rPr lang="en-US" b="1" dirty="0" smtClean="0">
                <a:latin typeface="+mn-lt"/>
                <a:ea typeface="+mn-ea"/>
              </a:rPr>
              <a:t> Insertion Angle</a:t>
            </a:r>
          </a:p>
          <a:p>
            <a:pPr>
              <a:defRPr/>
            </a:pPr>
            <a:r>
              <a:rPr lang="en-US" dirty="0" smtClean="0"/>
              <a:t>Insertion angle is important, to ensure placement that will provide optimal vascular access.</a:t>
            </a:r>
          </a:p>
          <a:p>
            <a:pPr>
              <a:defRPr/>
            </a:pPr>
            <a:r>
              <a:rPr lang="en-US" dirty="0" smtClean="0"/>
              <a:t>For the proximal </a:t>
            </a:r>
            <a:r>
              <a:rPr lang="en-US" dirty="0" err="1" smtClean="0"/>
              <a:t>humerus</a:t>
            </a:r>
            <a:r>
              <a:rPr lang="en-US" dirty="0" smtClean="0"/>
              <a:t> insertion, aim the needle set tip at a 45-degree angle to the anterior plane and posteromedial.</a:t>
            </a:r>
          </a:p>
          <a:p>
            <a:pPr>
              <a:defRPr/>
            </a:pPr>
            <a:endParaRPr lang="en-US" dirty="0" smtClean="0"/>
          </a:p>
          <a:p>
            <a:pPr>
              <a:defRPr/>
            </a:pPr>
            <a:r>
              <a:rPr lang="en-US" b="1" dirty="0" smtClean="0"/>
              <a:t>Adult Proximal </a:t>
            </a:r>
            <a:r>
              <a:rPr lang="en-US" b="1" dirty="0" err="1" smtClean="0"/>
              <a:t>Humerus</a:t>
            </a:r>
            <a:r>
              <a:rPr lang="en-US" b="1" dirty="0" smtClean="0"/>
              <a:t> Insertion Technique</a:t>
            </a:r>
          </a:p>
          <a:p>
            <a:pPr marL="228600" indent="-228600">
              <a:buFont typeface="+mj-lt"/>
              <a:buAutoNum type="arabicPeriod"/>
              <a:defRPr/>
            </a:pPr>
            <a:r>
              <a:rPr lang="en-US" dirty="0" smtClean="0"/>
              <a:t>Stabilize the extremity. </a:t>
            </a:r>
          </a:p>
          <a:p>
            <a:pPr marL="228600" indent="-228600">
              <a:buFont typeface="+mj-lt"/>
              <a:buAutoNum type="arabicPeriod"/>
              <a:defRPr/>
            </a:pPr>
            <a:r>
              <a:rPr lang="en-US" dirty="0" smtClean="0"/>
              <a:t>Push the </a:t>
            </a:r>
            <a:r>
              <a:rPr lang="en-US" dirty="0" smtClean="0"/>
              <a:t>T.A.L.O.N.™ </a:t>
            </a:r>
            <a:r>
              <a:rPr lang="en-US" dirty="0" smtClean="0"/>
              <a:t>Needle Set tip through the skin until the tip rests against the bone.</a:t>
            </a:r>
          </a:p>
          <a:p>
            <a:pPr lvl="1">
              <a:defRPr/>
            </a:pPr>
            <a:r>
              <a:rPr lang="en-US" dirty="0" smtClean="0"/>
              <a:t>The 5 mm mark must be visible above the skin for confirmation of adequate needle length.</a:t>
            </a:r>
          </a:p>
          <a:p>
            <a:pPr marL="228600" indent="-228600">
              <a:buFont typeface="+mj-lt"/>
              <a:buAutoNum type="arabicPeriod"/>
              <a:defRPr/>
            </a:pPr>
            <a:r>
              <a:rPr lang="en-US" dirty="0" smtClean="0">
                <a:latin typeface="Verdana" panose="020B0604030504040204" pitchFamily="34" charset="0"/>
              </a:rPr>
              <a:t>Penetrate bone cortex with steady, firm pressure, maintaining correct angle.</a:t>
            </a:r>
          </a:p>
          <a:p>
            <a:pPr lvl="1">
              <a:defRPr/>
            </a:pPr>
            <a:r>
              <a:rPr lang="en-US" dirty="0" smtClean="0">
                <a:latin typeface="Verdana" panose="020B0604030504040204" pitchFamily="34" charset="0"/>
              </a:rPr>
              <a:t>Do NOT use excessive force.  Do NOT rock or bend needle set during insertion.  Maintain 45-degree angle to the horizontal (anterior) plane. </a:t>
            </a:r>
          </a:p>
          <a:p>
            <a:pPr lvl="1">
              <a:defRPr/>
            </a:pPr>
            <a:r>
              <a:rPr lang="en-US" dirty="0" smtClean="0">
                <a:latin typeface="Verdana" panose="020B0604030504040204" pitchFamily="34" charset="0"/>
              </a:rPr>
              <a:t>Catheter tip rotation (clockwise) provides penetrating action.  </a:t>
            </a:r>
          </a:p>
          <a:p>
            <a:pPr marL="228600" indent="-228600">
              <a:buFont typeface="+mj-lt"/>
              <a:buAutoNum type="arabicPeriod"/>
              <a:defRPr/>
            </a:pPr>
            <a:r>
              <a:rPr lang="en-US" dirty="0" smtClean="0">
                <a:latin typeface="Verdana" panose="020B0604030504040204" pitchFamily="34" charset="0"/>
              </a:rPr>
              <a:t>Stop insertion process when desired depth is obtained or catheter hub is flush with the skin. </a:t>
            </a:r>
          </a:p>
          <a:p>
            <a:pPr lvl="1">
              <a:defRPr/>
            </a:pPr>
            <a:r>
              <a:rPr lang="en-US" dirty="0" smtClean="0">
                <a:latin typeface="Verdana" panose="020B0604030504040204" pitchFamily="34" charset="0"/>
              </a:rPr>
              <a:t>Insertion time varies as bone density varies from patient to patient. </a:t>
            </a:r>
            <a:endParaRPr lang="en-US" dirty="0" smtClean="0"/>
          </a:p>
          <a:p>
            <a:pPr marL="228600" indent="-228600">
              <a:buFont typeface="+mj-lt"/>
              <a:buAutoNum type="arabicPeriod"/>
              <a:defRPr/>
            </a:pPr>
            <a:r>
              <a:rPr lang="en-US" dirty="0" smtClean="0"/>
              <a:t>Hold the needle set hub while twisting the </a:t>
            </a:r>
            <a:r>
              <a:rPr lang="en-US" dirty="0" err="1" smtClean="0"/>
              <a:t>stylet</a:t>
            </a:r>
            <a:r>
              <a:rPr lang="en-US" dirty="0" smtClean="0"/>
              <a:t> off the hub with counter clockwise rotations.</a:t>
            </a:r>
          </a:p>
          <a:p>
            <a:pPr lvl="1">
              <a:defRPr/>
            </a:pPr>
            <a:r>
              <a:rPr lang="en-US" dirty="0" smtClean="0"/>
              <a:t>The needle should feel firmly seated in the bone (1st confirmation of placement).</a:t>
            </a:r>
          </a:p>
          <a:p>
            <a:pPr lvl="1">
              <a:defRPr/>
            </a:pPr>
            <a:r>
              <a:rPr lang="en-US" dirty="0" smtClean="0"/>
              <a:t>Place the </a:t>
            </a:r>
            <a:r>
              <a:rPr lang="en-US" dirty="0" err="1" smtClean="0"/>
              <a:t>stylet</a:t>
            </a:r>
            <a:r>
              <a:rPr lang="en-US" dirty="0" smtClean="0"/>
              <a:t> in sharps container.  </a:t>
            </a:r>
          </a:p>
          <a:p>
            <a:pPr lvl="2">
              <a:defRPr/>
            </a:pPr>
            <a:r>
              <a:rPr lang="en-US" dirty="0" smtClean="0">
                <a:latin typeface="Verdana" panose="020B0604030504040204" pitchFamily="34" charset="0"/>
              </a:rPr>
              <a:t>Always dispose of all sharps and biohazard materials from intraosseous lines using standard biohazard practices and disposal containers. </a:t>
            </a:r>
            <a:r>
              <a:rPr lang="en-US" dirty="0" smtClean="0">
                <a:solidFill>
                  <a:srgbClr val="000000"/>
                </a:solidFill>
                <a:latin typeface="Verdana" panose="020B0604030504040204" pitchFamily="34" charset="0"/>
              </a:rPr>
              <a:t>If using the NeedleVISE</a:t>
            </a:r>
            <a:r>
              <a:rPr lang="en-US" baseline="30000" dirty="0" smtClean="0">
                <a:solidFill>
                  <a:srgbClr val="000000"/>
                </a:solidFill>
                <a:latin typeface="Verdana" panose="020B0604030504040204" pitchFamily="34" charset="0"/>
              </a:rPr>
              <a:t>®</a:t>
            </a:r>
            <a:r>
              <a:rPr lang="en-US" baseline="0" dirty="0" smtClean="0">
                <a:solidFill>
                  <a:srgbClr val="000000"/>
                </a:solidFill>
                <a:latin typeface="Verdana" panose="020B0604030504040204" pitchFamily="34" charset="0"/>
              </a:rPr>
              <a:t> 1 Port Sharps Block, place on stable surface and use a one-handed technique. </a:t>
            </a:r>
            <a:endParaRPr lang="en-US" dirty="0" smtClean="0">
              <a:latin typeface="Verdana" panose="020B0604030504040204" pitchFamily="34" charset="0"/>
            </a:endParaRPr>
          </a:p>
          <a:p>
            <a:pPr marL="228600" indent="-228600" eaLnBrk="1" fontAlgn="auto" hangingPunct="1">
              <a:spcBef>
                <a:spcPts val="0"/>
              </a:spcBef>
              <a:spcAft>
                <a:spcPts val="0"/>
              </a:spcAft>
              <a:buFont typeface="+mj-lt"/>
              <a:buAutoNum type="arabicPeriod"/>
              <a:defRPr/>
            </a:pPr>
            <a:r>
              <a:rPr lang="en-US" dirty="0" smtClean="0">
                <a:solidFill>
                  <a:prstClr val="black"/>
                </a:solidFill>
                <a:latin typeface="+mn-lt"/>
              </a:rPr>
              <a:t>Place an EZ-Stabilizer</a:t>
            </a:r>
            <a:r>
              <a:rPr lang="en-US" baseline="30000" dirty="0" smtClean="0">
                <a:solidFill>
                  <a:prstClr val="black"/>
                </a:solidFill>
                <a:latin typeface="+mn-lt"/>
              </a:rPr>
              <a:t>®</a:t>
            </a:r>
            <a:r>
              <a:rPr lang="en-US" dirty="0" smtClean="0">
                <a:solidFill>
                  <a:prstClr val="black"/>
                </a:solidFill>
                <a:latin typeface="+mn-lt"/>
              </a:rPr>
              <a:t> Dressing over the catheter hub. (The EZ-Stabilizer Dressing is sold separately and not packaged with the EZ-IO</a:t>
            </a:r>
            <a:r>
              <a:rPr lang="en-US" baseline="30000" dirty="0" smtClean="0">
                <a:solidFill>
                  <a:prstClr val="black"/>
                </a:solidFill>
                <a:latin typeface="+mn-lt"/>
              </a:rPr>
              <a:t>®</a:t>
            </a:r>
            <a:r>
              <a:rPr lang="en-US" dirty="0" smtClean="0">
                <a:solidFill>
                  <a:prstClr val="black"/>
                </a:solidFill>
                <a:latin typeface="+mn-lt"/>
              </a:rPr>
              <a:t> TALON™ System.)</a:t>
            </a:r>
          </a:p>
          <a:p>
            <a:pPr marL="228600" indent="-228600">
              <a:buFont typeface="+mj-lt"/>
              <a:buAutoNum type="arabicPeriod"/>
              <a:defRPr/>
            </a:pPr>
            <a:r>
              <a:rPr lang="en-US" dirty="0" smtClean="0"/>
              <a:t>Attach the primed extension set. </a:t>
            </a:r>
          </a:p>
          <a:p>
            <a:pPr marL="228600" indent="-228600">
              <a:buFont typeface="+mj-lt"/>
              <a:buAutoNum type="arabicPeriod"/>
              <a:defRPr/>
            </a:pPr>
            <a:r>
              <a:rPr lang="en-US" dirty="0" smtClean="0"/>
              <a:t>Remove EZ-Stabilizer</a:t>
            </a:r>
            <a:r>
              <a:rPr lang="en-US" baseline="30000" dirty="0" smtClean="0"/>
              <a:t> </a:t>
            </a:r>
            <a:r>
              <a:rPr lang="en-US" baseline="0" dirty="0" smtClean="0"/>
              <a:t>D</a:t>
            </a:r>
            <a:r>
              <a:rPr lang="en-US" dirty="0" smtClean="0"/>
              <a:t>ressing tabs to expose adhesive and apply to skin.</a:t>
            </a:r>
          </a:p>
          <a:p>
            <a:pPr marL="228600" indent="-228600">
              <a:buFont typeface="+mj-lt"/>
              <a:buAutoNum type="arabicPeriod"/>
              <a:defRPr/>
            </a:pPr>
            <a:r>
              <a:rPr lang="en-US" dirty="0" smtClean="0"/>
              <a:t>Aspirate for blood/bone marrow (2nd confirmation of placement)*  </a:t>
            </a:r>
          </a:p>
          <a:p>
            <a:pPr marL="0" indent="0">
              <a:buFont typeface="+mj-lt"/>
              <a:buNone/>
              <a:defRPr/>
            </a:pPr>
            <a:endParaRPr lang="en-US" dirty="0" smtClean="0"/>
          </a:p>
          <a:p>
            <a:pPr>
              <a:defRPr/>
            </a:pPr>
            <a:r>
              <a:rPr lang="en-US" b="1" dirty="0" smtClean="0">
                <a:latin typeface="Verdana" panose="020B0604030504040204" pitchFamily="34" charset="0"/>
              </a:rPr>
              <a:t>*</a:t>
            </a:r>
            <a:r>
              <a:rPr lang="en-US" dirty="0" smtClean="0">
                <a:latin typeface="Verdana" panose="020B0604030504040204" pitchFamily="34" charset="0"/>
              </a:rPr>
              <a:t>Absence of blood or inability to withdraw aspirate at the catheter hub does</a:t>
            </a:r>
            <a:r>
              <a:rPr lang="en-US" b="1" dirty="0" smtClean="0">
                <a:latin typeface="Verdana" panose="020B0604030504040204" pitchFamily="34" charset="0"/>
              </a:rPr>
              <a:t> not </a:t>
            </a:r>
            <a:r>
              <a:rPr lang="en-US" dirty="0" smtClean="0">
                <a:latin typeface="Verdana" panose="020B0604030504040204" pitchFamily="34" charset="0"/>
              </a:rPr>
              <a:t>mean the insertion was unsuccessful. Site placement can also be confirmed by ability to administer pressurized fluids, and noting the pharmacologic effects of medication administration after flow is established.</a:t>
            </a:r>
          </a:p>
        </p:txBody>
      </p:sp>
      <p:sp>
        <p:nvSpPr>
          <p:cNvPr id="4" name="Slide Number Placeholder 3"/>
          <p:cNvSpPr>
            <a:spLocks noGrp="1"/>
          </p:cNvSpPr>
          <p:nvPr>
            <p:ph type="sldNum" sz="quarter" idx="10"/>
          </p:nvPr>
        </p:nvSpPr>
        <p:spPr/>
        <p:txBody>
          <a:bodyPr/>
          <a:lstStyle/>
          <a:p>
            <a:fld id="{A4C2D714-A309-466E-A29F-60AC61356BA4}" type="slidenum">
              <a:rPr lang="en-US" smtClean="0"/>
              <a:t>9</a:t>
            </a:fld>
            <a:endParaRPr lang="en-US"/>
          </a:p>
        </p:txBody>
      </p:sp>
    </p:spTree>
    <p:extLst>
      <p:ext uri="{BB962C8B-B14F-4D97-AF65-F5344CB8AC3E}">
        <p14:creationId xmlns:p14="http://schemas.microsoft.com/office/powerpoint/2010/main" val="3385202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2" name="Round Same Side Corner Rectangle 11"/>
          <p:cNvSpPr/>
          <p:nvPr userDrawn="1"/>
        </p:nvSpPr>
        <p:spPr bwMode="auto">
          <a:xfrm rot="5400000" flipH="1">
            <a:off x="-2453593" y="3139393"/>
            <a:ext cx="5486400" cy="579215"/>
          </a:xfrm>
          <a:prstGeom prst="round2SameRect">
            <a:avLst>
              <a:gd name="adj1" fmla="val 43009"/>
              <a:gd name="adj2" fmla="val 0"/>
            </a:avLst>
          </a:prstGeom>
          <a:solidFill>
            <a:schemeClr val="tx2"/>
          </a:solidFill>
          <a:ln w="9525" cap="flat" cmpd="sng" algn="ctr">
            <a:noFill/>
            <a:prstDash val="solid"/>
            <a:round/>
            <a:headEnd type="none" w="med" len="med"/>
            <a:tailEnd type="none" w="med" len="med"/>
          </a:ln>
          <a:effectLst/>
        </p:spPr>
        <p:txBody>
          <a:bodyPr/>
          <a:lstStyle/>
          <a:p>
            <a:pPr>
              <a:defRPr/>
            </a:pPr>
            <a:endParaRPr lang="en-US">
              <a:solidFill>
                <a:srgbClr val="A31A27"/>
              </a:solidFill>
              <a:ea typeface="ＭＳ Ｐゴシック" pitchFamily="80" charset="-128"/>
            </a:endParaRPr>
          </a:p>
        </p:txBody>
      </p:sp>
      <p:grpSp>
        <p:nvGrpSpPr>
          <p:cNvPr id="44" name="Group 43"/>
          <p:cNvGrpSpPr/>
          <p:nvPr userDrawn="1"/>
        </p:nvGrpSpPr>
        <p:grpSpPr>
          <a:xfrm>
            <a:off x="685800" y="3637197"/>
            <a:ext cx="8458203" cy="1366836"/>
            <a:chOff x="698827" y="4286099"/>
            <a:chExt cx="8451250" cy="1276501"/>
          </a:xfrm>
        </p:grpSpPr>
        <p:sp>
          <p:nvSpPr>
            <p:cNvPr id="45" name="Rectangle 13"/>
            <p:cNvSpPr>
              <a:spLocks noChangeArrowheads="1"/>
            </p:cNvSpPr>
            <p:nvPr userDrawn="1"/>
          </p:nvSpPr>
          <p:spPr bwMode="auto">
            <a:xfrm>
              <a:off x="698827" y="4343400"/>
              <a:ext cx="8451250" cy="1219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Rectangle 14"/>
            <p:cNvSpPr>
              <a:spLocks noChangeArrowheads="1"/>
            </p:cNvSpPr>
            <p:nvPr userDrawn="1"/>
          </p:nvSpPr>
          <p:spPr bwMode="auto">
            <a:xfrm>
              <a:off x="816874" y="4286099"/>
              <a:ext cx="8333201" cy="1162202"/>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r>
                <a:rPr lang="en-US" dirty="0" smtClean="0"/>
                <a:t> </a:t>
              </a:r>
              <a:endParaRPr lang="en-US" dirty="0"/>
            </a:p>
          </p:txBody>
        </p:sp>
      </p:grpSp>
      <p:pic>
        <p:nvPicPr>
          <p:cNvPr id="49" name="Picture 9" descr="EPPoint5"/>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500" t="70189" b="12293"/>
          <a:stretch/>
        </p:blipFill>
        <p:spPr bwMode="auto">
          <a:xfrm>
            <a:off x="685800" y="5029200"/>
            <a:ext cx="8458200" cy="120137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3"/>
          <p:cNvSpPr>
            <a:spLocks noGrp="1" noChangeArrowheads="1"/>
          </p:cNvSpPr>
          <p:nvPr>
            <p:ph type="subTitle" idx="1" hasCustomPrompt="1"/>
          </p:nvPr>
        </p:nvSpPr>
        <p:spPr>
          <a:xfrm>
            <a:off x="969319" y="4421702"/>
            <a:ext cx="7772400" cy="305487"/>
          </a:xfrm>
          <a:prstGeom prst="rect">
            <a:avLst/>
          </a:prstGeom>
        </p:spPr>
        <p:txBody>
          <a:bodyPr/>
          <a:lstStyle>
            <a:lvl1pPr marL="0" indent="0" algn="r">
              <a:buNone/>
              <a:defRPr sz="1600" b="0" baseline="0">
                <a:solidFill>
                  <a:schemeClr val="bg1"/>
                </a:solidFill>
                <a:latin typeface="Arial" charset="0"/>
                <a:ea typeface="ＭＳ Ｐゴシック" charset="0"/>
              </a:defRPr>
            </a:lvl1pPr>
          </a:lstStyle>
          <a:p>
            <a:pPr lvl="0"/>
            <a:r>
              <a:rPr lang="en-US" noProof="0" dirty="0"/>
              <a:t>Click to edit </a:t>
            </a:r>
            <a:r>
              <a:rPr lang="en-US" noProof="0" dirty="0" smtClean="0"/>
              <a:t>master subtitle text</a:t>
            </a:r>
            <a:endParaRPr lang="en-US" noProof="0" dirty="0"/>
          </a:p>
        </p:txBody>
      </p:sp>
      <p:sp>
        <p:nvSpPr>
          <p:cNvPr id="58" name="Rectangle 2"/>
          <p:cNvSpPr>
            <a:spLocks noGrp="1" noChangeArrowheads="1"/>
          </p:cNvSpPr>
          <p:nvPr>
            <p:ph type="ctrTitle" hasCustomPrompt="1"/>
          </p:nvPr>
        </p:nvSpPr>
        <p:spPr>
          <a:xfrm>
            <a:off x="969319" y="4116901"/>
            <a:ext cx="7772400" cy="304800"/>
          </a:xfrm>
          <a:prstGeom prst="rect">
            <a:avLst/>
          </a:prstGeom>
        </p:spPr>
        <p:txBody>
          <a:bodyPr anchor="ctr"/>
          <a:lstStyle>
            <a:lvl1pPr indent="0" algn="r">
              <a:defRPr sz="2000" b="1" u="none" baseline="0">
                <a:solidFill>
                  <a:schemeClr val="bg1"/>
                </a:solidFill>
                <a:latin typeface="Arial" charset="0"/>
                <a:ea typeface="ＭＳ Ｐゴシック" charset="0"/>
              </a:defRPr>
            </a:lvl1pPr>
          </a:lstStyle>
          <a:p>
            <a:pPr lvl="0"/>
            <a:r>
              <a:rPr lang="en-US" noProof="0" dirty="0" smtClean="0"/>
              <a:t>CLICK TO EDIT MASTER TITLE TEXT</a:t>
            </a:r>
            <a:endParaRPr lang="en-US" noProof="0" dirty="0"/>
          </a:p>
        </p:txBody>
      </p:sp>
      <p:sp>
        <p:nvSpPr>
          <p:cNvPr id="2" name="TextBox 1"/>
          <p:cNvSpPr txBox="1"/>
          <p:nvPr userDrawn="1"/>
        </p:nvSpPr>
        <p:spPr>
          <a:xfrm>
            <a:off x="803945" y="6430449"/>
            <a:ext cx="1295400" cy="215444"/>
          </a:xfrm>
          <a:prstGeom prst="rect">
            <a:avLst/>
          </a:prstGeom>
          <a:noFill/>
        </p:spPr>
        <p:txBody>
          <a:bodyPr wrap="square" rtlCol="0">
            <a:spAutoFit/>
          </a:bodyPr>
          <a:lstStyle/>
          <a:p>
            <a:r>
              <a:rPr lang="en-US" sz="800" dirty="0" smtClean="0">
                <a:solidFill>
                  <a:schemeClr val="bg2"/>
                </a:solidFill>
                <a:latin typeface="+mn-lt"/>
              </a:rPr>
              <a:t>MC-000302</a:t>
            </a:r>
            <a:endParaRPr lang="en-US" sz="800" dirty="0">
              <a:solidFill>
                <a:schemeClr val="bg2"/>
              </a:solidFill>
              <a:latin typeface="+mn-lt"/>
            </a:endParaRPr>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8024" y="609600"/>
            <a:ext cx="7804976"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3513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age 1">
    <p:spTree>
      <p:nvGrpSpPr>
        <p:cNvPr id="1" name=""/>
        <p:cNvGrpSpPr/>
        <p:nvPr/>
      </p:nvGrpSpPr>
      <p:grpSpPr>
        <a:xfrm>
          <a:off x="0" y="0"/>
          <a:ext cx="0" cy="0"/>
          <a:chOff x="0" y="0"/>
          <a:chExt cx="0" cy="0"/>
        </a:xfrm>
      </p:grpSpPr>
      <p:pic>
        <p:nvPicPr>
          <p:cNvPr id="47" name="Picture 14" descr="slide top block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36638"/>
          </a:xfrm>
          <a:prstGeom prst="rect">
            <a:avLst/>
          </a:prstGeom>
          <a:noFill/>
          <a:extLst>
            <a:ext uri="{909E8E84-426E-40DD-AFC4-6F175D3DCCD1}">
              <a14:hiddenFill xmlns:a14="http://schemas.microsoft.com/office/drawing/2010/main">
                <a:solidFill>
                  <a:srgbClr val="FFFFFF"/>
                </a:solidFill>
              </a14:hiddenFill>
            </a:ext>
          </a:extLst>
        </p:spPr>
      </p:pic>
      <p:sp>
        <p:nvSpPr>
          <p:cNvPr id="10" name="Round Same Side Corner Rectangle 9"/>
          <p:cNvSpPr/>
          <p:nvPr userDrawn="1"/>
        </p:nvSpPr>
        <p:spPr bwMode="auto">
          <a:xfrm rot="16200000">
            <a:off x="4397961" y="-3832400"/>
            <a:ext cx="691486" cy="8800595"/>
          </a:xfrm>
          <a:prstGeom prst="round2SameRect">
            <a:avLst>
              <a:gd name="adj1" fmla="val 25924"/>
              <a:gd name="adj2" fmla="val 0"/>
            </a:avLst>
          </a:prstGeom>
          <a:solidFill>
            <a:schemeClr val="tx2"/>
          </a:solidFill>
          <a:ln w="9525" cap="flat" cmpd="sng" algn="ctr">
            <a:noFill/>
            <a:prstDash val="solid"/>
            <a:round/>
            <a:headEnd type="none" w="med" len="med"/>
            <a:tailEnd type="none" w="med" len="med"/>
          </a:ln>
          <a:effectLst/>
        </p:spPr>
        <p:txBody>
          <a:bodyPr/>
          <a:lstStyle/>
          <a:p>
            <a:pPr>
              <a:defRPr/>
            </a:pPr>
            <a:r>
              <a:rPr lang="en-US" dirty="0">
                <a:ea typeface="ＭＳ Ｐゴシック" pitchFamily="80" charset="-128"/>
              </a:rPr>
              <a:t>    </a:t>
            </a:r>
          </a:p>
        </p:txBody>
      </p:sp>
      <p:sp>
        <p:nvSpPr>
          <p:cNvPr id="13" name="Title 1"/>
          <p:cNvSpPr>
            <a:spLocks noGrp="1"/>
          </p:cNvSpPr>
          <p:nvPr>
            <p:ph type="title" hasCustomPrompt="1"/>
          </p:nvPr>
        </p:nvSpPr>
        <p:spPr>
          <a:xfrm>
            <a:off x="569914" y="228601"/>
            <a:ext cx="7507286" cy="680900"/>
          </a:xfrm>
          <a:prstGeom prst="rect">
            <a:avLst/>
          </a:prstGeom>
        </p:spPr>
        <p:txBody>
          <a:bodyPr anchor="ctr" anchorCtr="0"/>
          <a:lstStyle>
            <a:lvl1pPr>
              <a:lnSpc>
                <a:spcPts val="2000"/>
              </a:lnSpc>
              <a:defRPr sz="1800" b="0" u="none">
                <a:solidFill>
                  <a:schemeClr val="bg1"/>
                </a:solidFill>
              </a:defRPr>
            </a:lvl1pPr>
          </a:lstStyle>
          <a:p>
            <a:r>
              <a:rPr lang="en-US" dirty="0" smtClean="0"/>
              <a:t>CLICK TO EDIT TITLE</a:t>
            </a:r>
            <a:endParaRPr lang="en-US" dirty="0"/>
          </a:p>
        </p:txBody>
      </p:sp>
      <p:cxnSp>
        <p:nvCxnSpPr>
          <p:cNvPr id="16" name="Straight Connector 15"/>
          <p:cNvCxnSpPr/>
          <p:nvPr userDrawn="1"/>
        </p:nvCxnSpPr>
        <p:spPr>
          <a:xfrm flipH="1">
            <a:off x="343407" y="6172200"/>
            <a:ext cx="880059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Rectangle 12"/>
          <p:cNvSpPr txBox="1">
            <a:spLocks noChangeArrowheads="1"/>
          </p:cNvSpPr>
          <p:nvPr userDrawn="1"/>
        </p:nvSpPr>
        <p:spPr>
          <a:xfrm>
            <a:off x="8305800" y="222155"/>
            <a:ext cx="304483" cy="691486"/>
          </a:xfrm>
          <a:prstGeom prst="rect">
            <a:avLst/>
          </a:prstGeom>
        </p:spPr>
        <p:txBody>
          <a:bodyPr lIns="0" tIns="0" rIns="0" bIns="0" anchor="ctr" anchorCtr="0"/>
          <a:lstStyle>
            <a:defPPr>
              <a:defRPr lang="en-US"/>
            </a:defPPr>
            <a:lvl1pPr marL="0" algn="r" defTabSz="914400" rtl="0" eaLnBrk="1" latinLnBrk="0" hangingPunct="1">
              <a:defRPr sz="9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D2B453D-0DAD-E54A-ADD5-7DFEC9C3988A}" type="slidenum">
              <a:rPr lang="en-US" smtClean="0">
                <a:solidFill>
                  <a:schemeClr val="bg1"/>
                </a:solidFill>
              </a:rPr>
              <a:pPr>
                <a:defRPr/>
              </a:pPr>
              <a:t>‹#›</a:t>
            </a:fld>
            <a:endParaRPr lang="en-US" dirty="0">
              <a:solidFill>
                <a:schemeClr val="bg1"/>
              </a:solidFill>
            </a:endParaRPr>
          </a:p>
        </p:txBody>
      </p:sp>
      <p:sp>
        <p:nvSpPr>
          <p:cNvPr id="7" name="Text Placeholder 2"/>
          <p:cNvSpPr>
            <a:spLocks noGrp="1"/>
          </p:cNvSpPr>
          <p:nvPr>
            <p:ph type="body" sz="quarter" idx="10"/>
          </p:nvPr>
        </p:nvSpPr>
        <p:spPr>
          <a:xfrm>
            <a:off x="579524" y="1233182"/>
            <a:ext cx="8242898" cy="4558018"/>
          </a:xfrm>
          <a:prstGeom prst="rect">
            <a:avLst/>
          </a:prstGeom>
        </p:spPr>
        <p:txBody>
          <a:bodyPr/>
          <a:lstStyle>
            <a:lvl1pPr>
              <a:spcBef>
                <a:spcPts val="0"/>
              </a:spcBef>
              <a:spcAft>
                <a:spcPts val="600"/>
              </a:spcAft>
              <a:defRPr sz="2000">
                <a:solidFill>
                  <a:schemeClr val="bg1">
                    <a:lumMod val="50000"/>
                  </a:schemeClr>
                </a:solidFill>
              </a:defRPr>
            </a:lvl1pPr>
            <a:lvl2pPr marL="457200" indent="-228600">
              <a:spcBef>
                <a:spcPts val="0"/>
              </a:spcBef>
              <a:spcAft>
                <a:spcPts val="600"/>
              </a:spcAft>
              <a:buFont typeface="Arial" pitchFamily="34" charset="0"/>
              <a:buChar char="−"/>
              <a:defRPr sz="2000">
                <a:solidFill>
                  <a:schemeClr val="bg1">
                    <a:lumMod val="50000"/>
                  </a:schemeClr>
                </a:solidFill>
              </a:defRPr>
            </a:lvl2pPr>
            <a:lvl3pPr marL="685800" indent="-228600">
              <a:spcBef>
                <a:spcPts val="0"/>
              </a:spcBef>
              <a:spcAft>
                <a:spcPts val="600"/>
              </a:spcAft>
              <a:buSzPct val="100000"/>
              <a:buFont typeface="Arial" pitchFamily="34" charset="0"/>
              <a:buChar char="•"/>
              <a:defRPr sz="1800">
                <a:solidFill>
                  <a:schemeClr val="bg1">
                    <a:lumMod val="50000"/>
                  </a:schemeClr>
                </a:solidFill>
              </a:defRPr>
            </a:lvl3pPr>
            <a:lvl4pPr marL="917575" indent="-231775">
              <a:spcBef>
                <a:spcPts val="0"/>
              </a:spcBef>
              <a:spcAft>
                <a:spcPts val="600"/>
              </a:spcAft>
              <a:buFont typeface="Arial" pitchFamily="34" charset="0"/>
              <a:buChar char="−"/>
              <a:defRPr sz="1800">
                <a:solidFill>
                  <a:schemeClr val="bg1">
                    <a:lumMod val="50000"/>
                  </a:schemeClr>
                </a:solidFill>
              </a:defRPr>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Box 7"/>
          <p:cNvSpPr txBox="1"/>
          <p:nvPr userDrawn="1"/>
        </p:nvSpPr>
        <p:spPr>
          <a:xfrm>
            <a:off x="803945" y="6430449"/>
            <a:ext cx="1295400" cy="215444"/>
          </a:xfrm>
          <a:prstGeom prst="rect">
            <a:avLst/>
          </a:prstGeom>
          <a:noFill/>
        </p:spPr>
        <p:txBody>
          <a:bodyPr wrap="square" rtlCol="0">
            <a:spAutoFit/>
          </a:bodyPr>
          <a:lstStyle/>
          <a:p>
            <a:r>
              <a:rPr lang="en-US" sz="800" dirty="0" smtClean="0">
                <a:solidFill>
                  <a:schemeClr val="bg2"/>
                </a:solidFill>
                <a:latin typeface="+mn-lt"/>
              </a:rPr>
              <a:t>MC-000302</a:t>
            </a:r>
            <a:endParaRPr lang="en-US" sz="800" dirty="0">
              <a:solidFill>
                <a:schemeClr val="bg2"/>
              </a:solidFill>
              <a:latin typeface="+mn-lt"/>
            </a:endParaRPr>
          </a:p>
        </p:txBody>
      </p:sp>
    </p:spTree>
    <p:extLst>
      <p:ext uri="{BB962C8B-B14F-4D97-AF65-F5344CB8AC3E}">
        <p14:creationId xmlns:p14="http://schemas.microsoft.com/office/powerpoint/2010/main" val="2755635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1 - 2 col">
    <p:spTree>
      <p:nvGrpSpPr>
        <p:cNvPr id="1" name=""/>
        <p:cNvGrpSpPr/>
        <p:nvPr/>
      </p:nvGrpSpPr>
      <p:grpSpPr>
        <a:xfrm>
          <a:off x="0" y="0"/>
          <a:ext cx="0" cy="0"/>
          <a:chOff x="0" y="0"/>
          <a:chExt cx="0" cy="0"/>
        </a:xfrm>
      </p:grpSpPr>
      <p:pic>
        <p:nvPicPr>
          <p:cNvPr id="50" name="Picture 14" descr="slide top block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36638"/>
          </a:xfrm>
          <a:prstGeom prst="rect">
            <a:avLst/>
          </a:prstGeom>
          <a:noFill/>
          <a:extLst>
            <a:ext uri="{909E8E84-426E-40DD-AFC4-6F175D3DCCD1}">
              <a14:hiddenFill xmlns:a14="http://schemas.microsoft.com/office/drawing/2010/main">
                <a:solidFill>
                  <a:srgbClr val="FFFFFF"/>
                </a:solidFill>
              </a14:hiddenFill>
            </a:ext>
          </a:extLst>
        </p:spPr>
      </p:pic>
      <p:sp>
        <p:nvSpPr>
          <p:cNvPr id="10" name="Round Same Side Corner Rectangle 9"/>
          <p:cNvSpPr/>
          <p:nvPr userDrawn="1"/>
        </p:nvSpPr>
        <p:spPr bwMode="auto">
          <a:xfrm rot="16200000">
            <a:off x="4397961" y="-3832400"/>
            <a:ext cx="691486" cy="8800595"/>
          </a:xfrm>
          <a:prstGeom prst="round2SameRect">
            <a:avLst>
              <a:gd name="adj1" fmla="val 25924"/>
              <a:gd name="adj2" fmla="val 0"/>
            </a:avLst>
          </a:prstGeom>
          <a:solidFill>
            <a:schemeClr val="tx2"/>
          </a:solidFill>
          <a:ln w="9525" cap="flat" cmpd="sng" algn="ctr">
            <a:noFill/>
            <a:prstDash val="solid"/>
            <a:round/>
            <a:headEnd type="none" w="med" len="med"/>
            <a:tailEnd type="none" w="med" len="med"/>
          </a:ln>
          <a:effectLst/>
        </p:spPr>
        <p:txBody>
          <a:bodyPr/>
          <a:lstStyle/>
          <a:p>
            <a:pPr>
              <a:defRPr/>
            </a:pPr>
            <a:r>
              <a:rPr lang="en-US" dirty="0">
                <a:ea typeface="ＭＳ Ｐゴシック" pitchFamily="80" charset="-128"/>
              </a:rPr>
              <a:t>    </a:t>
            </a:r>
          </a:p>
        </p:txBody>
      </p:sp>
      <p:sp>
        <p:nvSpPr>
          <p:cNvPr id="13" name="Title 1"/>
          <p:cNvSpPr>
            <a:spLocks noGrp="1"/>
          </p:cNvSpPr>
          <p:nvPr>
            <p:ph type="title" hasCustomPrompt="1"/>
          </p:nvPr>
        </p:nvSpPr>
        <p:spPr>
          <a:xfrm>
            <a:off x="569914" y="228601"/>
            <a:ext cx="7735886" cy="680900"/>
          </a:xfrm>
          <a:prstGeom prst="rect">
            <a:avLst/>
          </a:prstGeom>
        </p:spPr>
        <p:txBody>
          <a:bodyPr anchor="ctr" anchorCtr="0"/>
          <a:lstStyle>
            <a:lvl1pPr>
              <a:lnSpc>
                <a:spcPts val="2000"/>
              </a:lnSpc>
              <a:defRPr sz="1800" b="0" u="none">
                <a:solidFill>
                  <a:schemeClr val="bg1"/>
                </a:solidFill>
              </a:defRPr>
            </a:lvl1pPr>
          </a:lstStyle>
          <a:p>
            <a:r>
              <a:rPr lang="en-US" dirty="0" smtClean="0"/>
              <a:t>CLICK TO EDIT TITLE</a:t>
            </a:r>
            <a:endParaRPr lang="en-US" dirty="0"/>
          </a:p>
        </p:txBody>
      </p:sp>
      <p:sp>
        <p:nvSpPr>
          <p:cNvPr id="8" name="Text Placeholder 2"/>
          <p:cNvSpPr>
            <a:spLocks noGrp="1"/>
          </p:cNvSpPr>
          <p:nvPr>
            <p:ph type="body" sz="quarter" idx="10"/>
          </p:nvPr>
        </p:nvSpPr>
        <p:spPr>
          <a:xfrm>
            <a:off x="579524" y="1233182"/>
            <a:ext cx="4023360" cy="4558018"/>
          </a:xfrm>
          <a:prstGeom prst="rect">
            <a:avLst/>
          </a:prstGeom>
        </p:spPr>
        <p:txBody>
          <a:bodyPr/>
          <a:lstStyle>
            <a:lvl1pPr>
              <a:spcBef>
                <a:spcPts val="0"/>
              </a:spcBef>
              <a:spcAft>
                <a:spcPts val="600"/>
              </a:spcAft>
              <a:defRPr sz="2000">
                <a:solidFill>
                  <a:schemeClr val="bg1">
                    <a:lumMod val="50000"/>
                  </a:schemeClr>
                </a:solidFill>
              </a:defRPr>
            </a:lvl1pPr>
            <a:lvl2pPr marL="457200" indent="-228600">
              <a:spcBef>
                <a:spcPts val="0"/>
              </a:spcBef>
              <a:spcAft>
                <a:spcPts val="600"/>
              </a:spcAft>
              <a:buFont typeface="Arial" pitchFamily="34" charset="0"/>
              <a:buChar char="−"/>
              <a:defRPr sz="2000">
                <a:solidFill>
                  <a:schemeClr val="bg1">
                    <a:lumMod val="50000"/>
                  </a:schemeClr>
                </a:solidFill>
              </a:defRPr>
            </a:lvl2pPr>
            <a:lvl3pPr marL="685800" indent="-228600">
              <a:spcBef>
                <a:spcPts val="0"/>
              </a:spcBef>
              <a:spcAft>
                <a:spcPts val="600"/>
              </a:spcAft>
              <a:buSzPct val="100000"/>
              <a:buFont typeface="Arial" pitchFamily="34" charset="0"/>
              <a:buChar char="•"/>
              <a:defRPr sz="1800">
                <a:solidFill>
                  <a:schemeClr val="bg1">
                    <a:lumMod val="50000"/>
                  </a:schemeClr>
                </a:solidFill>
              </a:defRPr>
            </a:lvl3pPr>
            <a:lvl4pPr marL="917575" indent="-231775">
              <a:spcBef>
                <a:spcPts val="0"/>
              </a:spcBef>
              <a:spcAft>
                <a:spcPts val="600"/>
              </a:spcAft>
              <a:buFont typeface="Arial" pitchFamily="34" charset="0"/>
              <a:buChar char="−"/>
              <a:defRPr sz="1800">
                <a:solidFill>
                  <a:schemeClr val="bg1">
                    <a:lumMod val="50000"/>
                  </a:schemeClr>
                </a:solidFill>
              </a:defRPr>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Text Placeholder 3"/>
          <p:cNvSpPr>
            <a:spLocks noGrp="1"/>
          </p:cNvSpPr>
          <p:nvPr>
            <p:ph type="body" sz="quarter" idx="11"/>
          </p:nvPr>
        </p:nvSpPr>
        <p:spPr>
          <a:xfrm>
            <a:off x="4800600" y="1219200"/>
            <a:ext cx="4023360" cy="4572000"/>
          </a:xfrm>
          <a:prstGeom prst="rect">
            <a:avLst/>
          </a:prstGeom>
        </p:spPr>
        <p:txBody>
          <a:bodyPr/>
          <a:lstStyle>
            <a:lvl1pPr>
              <a:spcBef>
                <a:spcPts val="0"/>
              </a:spcBef>
              <a:spcAft>
                <a:spcPts val="600"/>
              </a:spcAft>
              <a:defRPr sz="2000">
                <a:solidFill>
                  <a:schemeClr val="bg1">
                    <a:lumMod val="50000"/>
                  </a:schemeClr>
                </a:solidFill>
              </a:defRPr>
            </a:lvl1pPr>
            <a:lvl2pPr marL="461963" indent="-236538">
              <a:spcBef>
                <a:spcPts val="0"/>
              </a:spcBef>
              <a:spcAft>
                <a:spcPts val="600"/>
              </a:spcAft>
              <a:buFont typeface="Arial" pitchFamily="34" charset="0"/>
              <a:buChar char="−"/>
              <a:defRPr sz="2000">
                <a:solidFill>
                  <a:schemeClr val="bg1">
                    <a:lumMod val="50000"/>
                  </a:schemeClr>
                </a:solidFill>
              </a:defRPr>
            </a:lvl2pPr>
            <a:lvl3pPr marL="685800" indent="-223838">
              <a:spcBef>
                <a:spcPts val="0"/>
              </a:spcBef>
              <a:spcAft>
                <a:spcPts val="600"/>
              </a:spcAft>
              <a:buFont typeface="Arial" pitchFamily="34" charset="0"/>
              <a:buChar char="•"/>
              <a:defRPr sz="1800">
                <a:solidFill>
                  <a:schemeClr val="bg1">
                    <a:lumMod val="50000"/>
                  </a:schemeClr>
                </a:solidFill>
              </a:defRPr>
            </a:lvl3pPr>
            <a:lvl4pPr marL="914400" indent="-228600">
              <a:spcBef>
                <a:spcPts val="0"/>
              </a:spcBef>
              <a:spcAft>
                <a:spcPts val="600"/>
              </a:spcAft>
              <a:buFont typeface="Arial" pitchFamily="34" charset="0"/>
              <a:buChar char="−"/>
              <a:defRPr sz="1800">
                <a:solidFill>
                  <a:schemeClr val="bg1">
                    <a:lumMod val="50000"/>
                  </a:schemeClr>
                </a:solidFill>
              </a:defRPr>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12" name="Straight Connector 11"/>
          <p:cNvCxnSpPr/>
          <p:nvPr userDrawn="1"/>
        </p:nvCxnSpPr>
        <p:spPr>
          <a:xfrm flipH="1">
            <a:off x="343407" y="6172200"/>
            <a:ext cx="880059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2"/>
          <p:cNvSpPr txBox="1">
            <a:spLocks noChangeArrowheads="1"/>
          </p:cNvSpPr>
          <p:nvPr userDrawn="1"/>
        </p:nvSpPr>
        <p:spPr>
          <a:xfrm>
            <a:off x="8305800" y="222155"/>
            <a:ext cx="304483" cy="691486"/>
          </a:xfrm>
          <a:prstGeom prst="rect">
            <a:avLst/>
          </a:prstGeom>
        </p:spPr>
        <p:txBody>
          <a:bodyPr lIns="0" tIns="0" rIns="0" bIns="0" anchor="ctr" anchorCtr="0"/>
          <a:lstStyle>
            <a:defPPr>
              <a:defRPr lang="en-US"/>
            </a:defPPr>
            <a:lvl1pPr marL="0" algn="r" defTabSz="914400" rtl="0" eaLnBrk="1" latinLnBrk="0" hangingPunct="1">
              <a:defRPr sz="9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D2B453D-0DAD-E54A-ADD5-7DFEC9C3988A}" type="slidenum">
              <a:rPr lang="en-US" smtClean="0">
                <a:solidFill>
                  <a:schemeClr val="bg1"/>
                </a:solidFill>
              </a:rPr>
              <a:pPr>
                <a:defRPr/>
              </a:pPr>
              <a:t>‹#›</a:t>
            </a:fld>
            <a:endParaRPr lang="en-US" dirty="0">
              <a:solidFill>
                <a:schemeClr val="bg1"/>
              </a:solidFill>
            </a:endParaRPr>
          </a:p>
        </p:txBody>
      </p:sp>
    </p:spTree>
    <p:extLst>
      <p:ext uri="{BB962C8B-B14F-4D97-AF65-F5344CB8AC3E}">
        <p14:creationId xmlns:p14="http://schemas.microsoft.com/office/powerpoint/2010/main" val="97812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pic>
        <p:nvPicPr>
          <p:cNvPr id="47" name="Picture 14" descr="slide top block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36638"/>
          </a:xfrm>
          <a:prstGeom prst="rect">
            <a:avLst/>
          </a:prstGeom>
          <a:noFill/>
          <a:extLst>
            <a:ext uri="{909E8E84-426E-40DD-AFC4-6F175D3DCCD1}">
              <a14:hiddenFill xmlns:a14="http://schemas.microsoft.com/office/drawing/2010/main">
                <a:solidFill>
                  <a:srgbClr val="FFFFFF"/>
                </a:solidFill>
              </a14:hiddenFill>
            </a:ext>
          </a:extLst>
        </p:spPr>
      </p:pic>
      <p:sp>
        <p:nvSpPr>
          <p:cNvPr id="10" name="Round Same Side Corner Rectangle 9"/>
          <p:cNvSpPr/>
          <p:nvPr userDrawn="1"/>
        </p:nvSpPr>
        <p:spPr bwMode="auto">
          <a:xfrm rot="16200000">
            <a:off x="4397961" y="-3832400"/>
            <a:ext cx="691486" cy="8800595"/>
          </a:xfrm>
          <a:prstGeom prst="round2SameRect">
            <a:avLst>
              <a:gd name="adj1" fmla="val 25924"/>
              <a:gd name="adj2" fmla="val 0"/>
            </a:avLst>
          </a:prstGeom>
          <a:solidFill>
            <a:schemeClr val="tx2"/>
          </a:solidFill>
          <a:ln w="9525" cap="flat" cmpd="sng" algn="ctr">
            <a:noFill/>
            <a:prstDash val="solid"/>
            <a:round/>
            <a:headEnd type="none" w="med" len="med"/>
            <a:tailEnd type="none" w="med" len="med"/>
          </a:ln>
          <a:effectLst/>
        </p:spPr>
        <p:txBody>
          <a:bodyPr/>
          <a:lstStyle/>
          <a:p>
            <a:pPr>
              <a:defRPr/>
            </a:pPr>
            <a:r>
              <a:rPr lang="en-US" dirty="0">
                <a:ea typeface="ＭＳ Ｐゴシック" pitchFamily="80" charset="-128"/>
              </a:rPr>
              <a:t>    </a:t>
            </a:r>
          </a:p>
        </p:txBody>
      </p:sp>
      <p:sp>
        <p:nvSpPr>
          <p:cNvPr id="13" name="Title 1"/>
          <p:cNvSpPr>
            <a:spLocks noGrp="1"/>
          </p:cNvSpPr>
          <p:nvPr>
            <p:ph type="title" hasCustomPrompt="1"/>
          </p:nvPr>
        </p:nvSpPr>
        <p:spPr>
          <a:xfrm>
            <a:off x="569914" y="228601"/>
            <a:ext cx="7659686" cy="680900"/>
          </a:xfrm>
          <a:prstGeom prst="rect">
            <a:avLst/>
          </a:prstGeom>
        </p:spPr>
        <p:txBody>
          <a:bodyPr anchor="ctr" anchorCtr="0"/>
          <a:lstStyle>
            <a:lvl1pPr>
              <a:lnSpc>
                <a:spcPts val="2000"/>
              </a:lnSpc>
              <a:defRPr sz="1800" b="0" u="none">
                <a:solidFill>
                  <a:schemeClr val="bg1"/>
                </a:solidFill>
              </a:defRPr>
            </a:lvl1pPr>
          </a:lstStyle>
          <a:p>
            <a:r>
              <a:rPr lang="en-US" dirty="0" smtClean="0"/>
              <a:t>CLICK TO EDIT TITLE</a:t>
            </a:r>
            <a:endParaRPr lang="en-US" dirty="0"/>
          </a:p>
        </p:txBody>
      </p:sp>
      <p:sp>
        <p:nvSpPr>
          <p:cNvPr id="6" name="Rectangle 12"/>
          <p:cNvSpPr txBox="1">
            <a:spLocks noChangeArrowheads="1"/>
          </p:cNvSpPr>
          <p:nvPr userDrawn="1"/>
        </p:nvSpPr>
        <p:spPr>
          <a:xfrm>
            <a:off x="8305800" y="222155"/>
            <a:ext cx="304483" cy="691486"/>
          </a:xfrm>
          <a:prstGeom prst="rect">
            <a:avLst/>
          </a:prstGeom>
        </p:spPr>
        <p:txBody>
          <a:bodyPr lIns="0" tIns="0" rIns="0" bIns="0" anchor="ctr" anchorCtr="0"/>
          <a:lstStyle>
            <a:defPPr>
              <a:defRPr lang="en-US"/>
            </a:defPPr>
            <a:lvl1pPr marL="0" algn="r" defTabSz="914400" rtl="0" eaLnBrk="1" latinLnBrk="0" hangingPunct="1">
              <a:defRPr sz="9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D2B453D-0DAD-E54A-ADD5-7DFEC9C3988A}" type="slidenum">
              <a:rPr lang="en-US" smtClean="0">
                <a:solidFill>
                  <a:schemeClr val="bg1"/>
                </a:solidFill>
              </a:rPr>
              <a:pPr>
                <a:defRPr/>
              </a:pPr>
              <a:t>‹#›</a:t>
            </a:fld>
            <a:endParaRPr lang="en-US" dirty="0">
              <a:solidFill>
                <a:schemeClr val="bg1"/>
              </a:solidFill>
            </a:endParaRPr>
          </a:p>
        </p:txBody>
      </p:sp>
    </p:spTree>
    <p:extLst>
      <p:ext uri="{BB962C8B-B14F-4D97-AF65-F5344CB8AC3E}">
        <p14:creationId xmlns:p14="http://schemas.microsoft.com/office/powerpoint/2010/main" val="682380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References Page">
    <p:spTree>
      <p:nvGrpSpPr>
        <p:cNvPr id="1" name=""/>
        <p:cNvGrpSpPr/>
        <p:nvPr/>
      </p:nvGrpSpPr>
      <p:grpSpPr>
        <a:xfrm>
          <a:off x="0" y="0"/>
          <a:ext cx="0" cy="0"/>
          <a:chOff x="0" y="0"/>
          <a:chExt cx="0" cy="0"/>
        </a:xfrm>
      </p:grpSpPr>
      <p:sp>
        <p:nvSpPr>
          <p:cNvPr id="11" name="Rectangle 6"/>
          <p:cNvSpPr>
            <a:spLocks noChangeArrowheads="1"/>
          </p:cNvSpPr>
          <p:nvPr userDrawn="1"/>
        </p:nvSpPr>
        <p:spPr bwMode="auto">
          <a:xfrm>
            <a:off x="0" y="0"/>
            <a:ext cx="9144000" cy="6172200"/>
          </a:xfrm>
          <a:prstGeom prst="rect">
            <a:avLst/>
          </a:prstGeom>
          <a:solidFill>
            <a:schemeClr val="accent1">
              <a:lumMod val="20000"/>
              <a:lumOff val="80000"/>
            </a:schemeClr>
          </a:solidFill>
          <a:ln>
            <a:noFill/>
          </a:ln>
          <a:extLst/>
        </p:spPr>
        <p:txBody>
          <a:bodyPr/>
          <a:lstStyle/>
          <a:p>
            <a:endParaRPr lang="en-US"/>
          </a:p>
        </p:txBody>
      </p:sp>
      <p:pic>
        <p:nvPicPr>
          <p:cNvPr id="47" name="Picture 14" descr="slide top block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36638"/>
          </a:xfrm>
          <a:prstGeom prst="rect">
            <a:avLst/>
          </a:prstGeom>
          <a:noFill/>
          <a:extLst>
            <a:ext uri="{909E8E84-426E-40DD-AFC4-6F175D3DCCD1}">
              <a14:hiddenFill xmlns:a14="http://schemas.microsoft.com/office/drawing/2010/main">
                <a:solidFill>
                  <a:srgbClr val="FFFFFF"/>
                </a:solidFill>
              </a14:hiddenFill>
            </a:ext>
          </a:extLst>
        </p:spPr>
      </p:pic>
      <p:sp>
        <p:nvSpPr>
          <p:cNvPr id="15" name="Round Same Side Corner Rectangle 14"/>
          <p:cNvSpPr/>
          <p:nvPr userDrawn="1"/>
        </p:nvSpPr>
        <p:spPr bwMode="auto">
          <a:xfrm rot="16200000">
            <a:off x="4397961" y="-3832400"/>
            <a:ext cx="691486" cy="8800595"/>
          </a:xfrm>
          <a:prstGeom prst="round2SameRect">
            <a:avLst>
              <a:gd name="adj1" fmla="val 25924"/>
              <a:gd name="adj2" fmla="val 0"/>
            </a:avLst>
          </a:prstGeom>
          <a:solidFill>
            <a:schemeClr val="tx2"/>
          </a:solidFill>
          <a:ln w="9525" cap="flat" cmpd="sng" algn="ctr">
            <a:noFill/>
            <a:prstDash val="solid"/>
            <a:round/>
            <a:headEnd type="none" w="med" len="med"/>
            <a:tailEnd type="none" w="med" len="med"/>
          </a:ln>
          <a:effectLst/>
        </p:spPr>
        <p:txBody>
          <a:bodyPr/>
          <a:lstStyle/>
          <a:p>
            <a:pPr>
              <a:defRPr/>
            </a:pPr>
            <a:r>
              <a:rPr lang="en-US" dirty="0">
                <a:ea typeface="ＭＳ Ｐゴシック" pitchFamily="80" charset="-128"/>
              </a:rPr>
              <a:t>    </a:t>
            </a:r>
          </a:p>
        </p:txBody>
      </p:sp>
      <p:sp>
        <p:nvSpPr>
          <p:cNvPr id="3" name="Content Placeholder 2"/>
          <p:cNvSpPr>
            <a:spLocks noGrp="1"/>
          </p:cNvSpPr>
          <p:nvPr>
            <p:ph idx="1" hasCustomPrompt="1"/>
          </p:nvPr>
        </p:nvSpPr>
        <p:spPr>
          <a:xfrm>
            <a:off x="584433" y="1219201"/>
            <a:ext cx="7924800" cy="4571999"/>
          </a:xfrm>
          <a:prstGeom prst="rect">
            <a:avLst/>
          </a:prstGeom>
        </p:spPr>
        <p:txBody>
          <a:bodyPr/>
          <a:lstStyle>
            <a:lvl1pPr marL="228600" marR="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sz="1000" b="0" baseline="0">
                <a:solidFill>
                  <a:schemeClr val="tx2"/>
                </a:solidFill>
              </a:defRPr>
            </a:lvl1pPr>
            <a:lvl2pPr marL="461963" indent="-230188">
              <a:defRPr sz="2000"/>
            </a:lvl2pPr>
            <a:lvl3pPr marL="804863" indent="-231775">
              <a:defRPr sz="2000"/>
            </a:lvl3pPr>
            <a:lvl4pPr marL="1147763" indent="-233363">
              <a:buFont typeface="Arial" pitchFamily="34" charset="0"/>
              <a:buChar char="•"/>
              <a:defRPr/>
            </a:lvl4pPr>
            <a:lvl5pPr marL="1489075" indent="-233363">
              <a:defRPr/>
            </a:lvl5pPr>
          </a:lstStyle>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r>
              <a:rPr kumimoji="0" lang="en-US" sz="1000" b="0" i="0" u="none" strike="noStrike" kern="0" cap="none" spc="0" normalizeH="0" baseline="0" noProof="0" dirty="0" smtClean="0">
                <a:ln>
                  <a:noFill/>
                </a:ln>
                <a:solidFill>
                  <a:srgbClr val="374673"/>
                </a:solidFill>
                <a:effectLst/>
                <a:uLnTx/>
                <a:uFillTx/>
                <a:latin typeface="+mn-lt"/>
                <a:ea typeface="ＭＳ Ｐゴシック"/>
              </a:rPr>
              <a:t>Click to add references. Use reference page when the number of on-slide references exceeds two OR when the presentation content will only be used in a “locked” format, e.g. PDF or digital loop.</a:t>
            </a: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r>
              <a:rPr kumimoji="0" lang="en-US" sz="1000" b="0" i="0" u="none" strike="noStrike" kern="0" cap="none" spc="0" normalizeH="0" baseline="0" noProof="0" dirty="0" smtClean="0">
                <a:ln>
                  <a:noFill/>
                </a:ln>
                <a:solidFill>
                  <a:srgbClr val="374673"/>
                </a:solidFill>
                <a:effectLst/>
                <a:uLnTx/>
                <a:uFillTx/>
                <a:latin typeface="+mn-lt"/>
                <a:ea typeface="ＭＳ Ｐゴシック"/>
              </a:rPr>
              <a:t>Click to add references. Use reference page when the number of on-slide references exceeds two OR when the presentation content will only be used in a “locked” format, e.g. PDF or digital loop.</a:t>
            </a: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r>
              <a:rPr kumimoji="0" lang="en-US" sz="1000" b="0" i="0" u="none" strike="noStrike" kern="0" cap="none" spc="0" normalizeH="0" baseline="0" noProof="0" dirty="0" smtClean="0">
                <a:ln>
                  <a:noFill/>
                </a:ln>
                <a:solidFill>
                  <a:srgbClr val="374673"/>
                </a:solidFill>
                <a:effectLst/>
                <a:uLnTx/>
                <a:uFillTx/>
                <a:latin typeface="+mn-lt"/>
                <a:ea typeface="ＭＳ Ｐゴシック"/>
              </a:rPr>
              <a:t>Click to add references. Use reference page when the number of on-slide references exceeds two OR when the presentation content will only be used in a “locked” format, e.g. PDF or digital loop.</a:t>
            </a: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r>
              <a:rPr kumimoji="0" lang="en-US" sz="1000" b="0" i="0" u="none" strike="noStrike" kern="0" cap="none" spc="0" normalizeH="0" baseline="0" noProof="0" dirty="0" smtClean="0">
                <a:ln>
                  <a:noFill/>
                </a:ln>
                <a:solidFill>
                  <a:srgbClr val="374673"/>
                </a:solidFill>
                <a:effectLst/>
                <a:uLnTx/>
                <a:uFillTx/>
                <a:latin typeface="+mn-lt"/>
                <a:ea typeface="ＭＳ Ｐゴシック"/>
              </a:rPr>
              <a:t>Click to add references. Use reference page when the number of on-slide references exceeds two OR when the presentation content will only be used in a “locked” format, e.g. PDF or digital loop.</a:t>
            </a: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r>
              <a:rPr kumimoji="0" lang="en-US" sz="1000" b="0" i="0" u="none" strike="noStrike" kern="0" cap="none" spc="0" normalizeH="0" baseline="0" noProof="0" dirty="0" smtClean="0">
                <a:ln>
                  <a:noFill/>
                </a:ln>
                <a:solidFill>
                  <a:srgbClr val="374673"/>
                </a:solidFill>
                <a:effectLst/>
                <a:uLnTx/>
                <a:uFillTx/>
                <a:latin typeface="+mn-lt"/>
                <a:ea typeface="ＭＳ Ｐゴシック"/>
              </a:rPr>
              <a:t>Click to add references. Use reference page when the number of on-slide references exceeds two OR when the presentation content will only be used in a “locked” format, e.g. PDF or digital loop.</a:t>
            </a: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r>
              <a:rPr kumimoji="0" lang="en-US" sz="1000" b="0" i="0" u="none" strike="noStrike" kern="0" cap="none" spc="0" normalizeH="0" baseline="0" noProof="0" dirty="0" smtClean="0">
                <a:ln>
                  <a:noFill/>
                </a:ln>
                <a:solidFill>
                  <a:srgbClr val="374673"/>
                </a:solidFill>
                <a:effectLst/>
                <a:uLnTx/>
                <a:uFillTx/>
                <a:latin typeface="+mn-lt"/>
                <a:ea typeface="ＭＳ Ｐゴシック"/>
              </a:rPr>
              <a:t>Click to add references. Use reference page when the number of on-slide references exceeds two OR when the presentation content will only be used in a “locked” format, e.g. PDF or digital loop.</a:t>
            </a: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r>
              <a:rPr kumimoji="0" lang="en-US" sz="1000" b="0" i="0" u="none" strike="noStrike" kern="0" cap="none" spc="0" normalizeH="0" baseline="0" noProof="0" dirty="0" smtClean="0">
                <a:ln>
                  <a:noFill/>
                </a:ln>
                <a:solidFill>
                  <a:srgbClr val="374673"/>
                </a:solidFill>
                <a:effectLst/>
                <a:uLnTx/>
                <a:uFillTx/>
                <a:latin typeface="+mn-lt"/>
                <a:ea typeface="ＭＳ Ｐゴシック"/>
              </a:rPr>
              <a:t>Click to add references. Use reference page when the number of on-slide references exceeds two OR when the presentation content will only be used in a “locked” format, e.g. PDF or digital loop.</a:t>
            </a: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r>
              <a:rPr kumimoji="0" lang="en-US" sz="1000" b="0" i="0" u="none" strike="noStrike" kern="0" cap="none" spc="0" normalizeH="0" baseline="0" noProof="0" dirty="0" smtClean="0">
                <a:ln>
                  <a:noFill/>
                </a:ln>
                <a:solidFill>
                  <a:srgbClr val="374673"/>
                </a:solidFill>
                <a:effectLst/>
                <a:uLnTx/>
                <a:uFillTx/>
                <a:latin typeface="+mn-lt"/>
                <a:ea typeface="ＭＳ Ｐゴシック"/>
              </a:rPr>
              <a:t>Click to add references. Use reference page when the number of on-slide references exceeds two OR when the presentation content will only be used in a “locked” format, e.g. PDF or digital loop.</a:t>
            </a: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r>
              <a:rPr kumimoji="0" lang="en-US" sz="1000" b="0" i="0" u="none" strike="noStrike" kern="0" cap="none" spc="0" normalizeH="0" baseline="0" noProof="0" dirty="0" smtClean="0">
                <a:ln>
                  <a:noFill/>
                </a:ln>
                <a:solidFill>
                  <a:srgbClr val="374673"/>
                </a:solidFill>
                <a:effectLst/>
                <a:uLnTx/>
                <a:uFillTx/>
                <a:latin typeface="+mn-lt"/>
                <a:ea typeface="ＭＳ Ｐゴシック"/>
              </a:rPr>
              <a:t>Click to add references. Use reference page when the number of on-slide references exceeds two OR when the presentation content will only be used in a “locked” format, e.g. PDF or digital loop.</a:t>
            </a: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r>
              <a:rPr kumimoji="0" lang="en-US" sz="1000" b="0" i="0" u="none" strike="noStrike" kern="0" cap="none" spc="0" normalizeH="0" baseline="0" noProof="0" dirty="0" smtClean="0">
                <a:ln>
                  <a:noFill/>
                </a:ln>
                <a:solidFill>
                  <a:srgbClr val="374673"/>
                </a:solidFill>
                <a:effectLst/>
                <a:uLnTx/>
                <a:uFillTx/>
                <a:latin typeface="+mn-lt"/>
                <a:ea typeface="ＭＳ Ｐゴシック"/>
              </a:rPr>
              <a:t>Click to add references. Use reference page when the number of on-slide references exceeds two OR when the presentation content will only be used in a “locked” format, e.g. PDF or digital loop.</a:t>
            </a: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r>
              <a:rPr kumimoji="0" lang="en-US" sz="1000" b="0" i="0" u="none" strike="noStrike" kern="0" cap="none" spc="0" normalizeH="0" baseline="0" noProof="0" dirty="0" smtClean="0">
                <a:ln>
                  <a:noFill/>
                </a:ln>
                <a:solidFill>
                  <a:srgbClr val="374673"/>
                </a:solidFill>
                <a:effectLst/>
                <a:uLnTx/>
                <a:uFillTx/>
                <a:latin typeface="+mn-lt"/>
                <a:ea typeface="ＭＳ Ｐゴシック"/>
              </a:rPr>
              <a:t>Click to add references. Use reference page when the number of on-slide references exceeds two OR when the presentation content will only be used in a “locked” format, e.g. PDF or digital loop.</a:t>
            </a: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r>
              <a:rPr kumimoji="0" lang="en-US" sz="1000" b="0" i="0" u="none" strike="noStrike" kern="0" cap="none" spc="0" normalizeH="0" baseline="0" noProof="0" dirty="0" smtClean="0">
                <a:ln>
                  <a:noFill/>
                </a:ln>
                <a:solidFill>
                  <a:srgbClr val="374673"/>
                </a:solidFill>
                <a:effectLst/>
                <a:uLnTx/>
                <a:uFillTx/>
                <a:latin typeface="+mn-lt"/>
                <a:ea typeface="ＭＳ Ｐゴシック"/>
              </a:rPr>
              <a:t>Click to add references. Use reference page when the number of on-slide references exceeds two OR when the presentation content will only be used in a “locked” format, e.g. PDF or digital loop.</a:t>
            </a: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endParaRPr kumimoji="0" lang="en-US" sz="1000" b="0" i="0" u="none" strike="noStrike" kern="0" cap="none" spc="0" normalizeH="0" baseline="0" noProof="0" dirty="0" smtClean="0">
              <a:ln>
                <a:noFill/>
              </a:ln>
              <a:solidFill>
                <a:srgbClr val="374673"/>
              </a:solidFill>
              <a:effectLst/>
              <a:uLnTx/>
              <a:uFillTx/>
              <a:latin typeface="+mn-lt"/>
              <a:ea typeface="ＭＳ Ｐゴシック"/>
            </a:endParaRP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endParaRPr kumimoji="0" lang="en-US" sz="1000" b="0" i="0" u="none" strike="noStrike" kern="0" cap="none" spc="0" normalizeH="0" baseline="0" noProof="0" dirty="0" smtClean="0">
              <a:ln>
                <a:noFill/>
              </a:ln>
              <a:solidFill>
                <a:srgbClr val="374673"/>
              </a:solidFill>
              <a:effectLst/>
              <a:uLnTx/>
              <a:uFillTx/>
              <a:latin typeface="+mn-lt"/>
              <a:ea typeface="ＭＳ Ｐゴシック"/>
            </a:endParaRP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endParaRPr kumimoji="0" lang="en-US" sz="1000" b="0" i="0" u="none" strike="noStrike" kern="0" cap="none" spc="0" normalizeH="0" baseline="0" noProof="0" dirty="0">
              <a:ln>
                <a:noFill/>
              </a:ln>
              <a:solidFill>
                <a:srgbClr val="374673"/>
              </a:solidFill>
              <a:effectLst/>
              <a:uLnTx/>
              <a:uFillTx/>
              <a:latin typeface="+mn-lt"/>
              <a:ea typeface="ＭＳ Ｐゴシック"/>
            </a:endParaRPr>
          </a:p>
        </p:txBody>
      </p:sp>
      <p:sp>
        <p:nvSpPr>
          <p:cNvPr id="12" name="Title 1"/>
          <p:cNvSpPr>
            <a:spLocks noGrp="1"/>
          </p:cNvSpPr>
          <p:nvPr>
            <p:ph type="title" hasCustomPrompt="1"/>
          </p:nvPr>
        </p:nvSpPr>
        <p:spPr>
          <a:xfrm>
            <a:off x="584436" y="228601"/>
            <a:ext cx="7467598" cy="685800"/>
          </a:xfrm>
          <a:prstGeom prst="rect">
            <a:avLst/>
          </a:prstGeom>
        </p:spPr>
        <p:txBody>
          <a:bodyPr anchor="ctr" anchorCtr="0"/>
          <a:lstStyle>
            <a:lvl1pPr>
              <a:lnSpc>
                <a:spcPts val="2000"/>
              </a:lnSpc>
              <a:defRPr sz="1800" b="0" u="none">
                <a:solidFill>
                  <a:schemeClr val="bg1"/>
                </a:solidFill>
              </a:defRPr>
            </a:lvl1pPr>
          </a:lstStyle>
          <a:p>
            <a:r>
              <a:rPr lang="en-US" dirty="0" smtClean="0"/>
              <a:t>REFERENCES</a:t>
            </a:r>
            <a:endParaRPr lang="en-US" dirty="0"/>
          </a:p>
        </p:txBody>
      </p:sp>
      <p:sp>
        <p:nvSpPr>
          <p:cNvPr id="8" name="Rectangle 12"/>
          <p:cNvSpPr txBox="1">
            <a:spLocks noChangeArrowheads="1"/>
          </p:cNvSpPr>
          <p:nvPr userDrawn="1"/>
        </p:nvSpPr>
        <p:spPr>
          <a:xfrm>
            <a:off x="8305800" y="222155"/>
            <a:ext cx="304483" cy="691486"/>
          </a:xfrm>
          <a:prstGeom prst="rect">
            <a:avLst/>
          </a:prstGeom>
        </p:spPr>
        <p:txBody>
          <a:bodyPr lIns="0" tIns="0" rIns="0" bIns="0" anchor="ctr" anchorCtr="0"/>
          <a:lstStyle>
            <a:defPPr>
              <a:defRPr lang="en-US"/>
            </a:defPPr>
            <a:lvl1pPr marL="0" algn="r" defTabSz="914400" rtl="0" eaLnBrk="1" latinLnBrk="0" hangingPunct="1">
              <a:defRPr sz="9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D2B453D-0DAD-E54A-ADD5-7DFEC9C3988A}" type="slidenum">
              <a:rPr lang="en-US" smtClean="0">
                <a:solidFill>
                  <a:schemeClr val="bg1"/>
                </a:solidFill>
              </a:rPr>
              <a:pPr>
                <a:defRPr/>
              </a:pPr>
              <a:t>‹#›</a:t>
            </a:fld>
            <a:endParaRPr lang="en-US" dirty="0">
              <a:solidFill>
                <a:schemeClr val="bg1"/>
              </a:solidFill>
            </a:endParaRPr>
          </a:p>
        </p:txBody>
      </p:sp>
    </p:spTree>
    <p:extLst>
      <p:ext uri="{BB962C8B-B14F-4D97-AF65-F5344CB8AC3E}">
        <p14:creationId xmlns:p14="http://schemas.microsoft.com/office/powerpoint/2010/main" val="2121154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Ending Slide 1">
    <p:spTree>
      <p:nvGrpSpPr>
        <p:cNvPr id="1" name=""/>
        <p:cNvGrpSpPr/>
        <p:nvPr/>
      </p:nvGrpSpPr>
      <p:grpSpPr>
        <a:xfrm>
          <a:off x="0" y="0"/>
          <a:ext cx="0" cy="0"/>
          <a:chOff x="0" y="0"/>
          <a:chExt cx="0" cy="0"/>
        </a:xfrm>
      </p:grpSpPr>
      <p:sp>
        <p:nvSpPr>
          <p:cNvPr id="7" name="Round Same Side Corner Rectangle 6"/>
          <p:cNvSpPr/>
          <p:nvPr userDrawn="1"/>
        </p:nvSpPr>
        <p:spPr bwMode="auto">
          <a:xfrm rot="16200000">
            <a:off x="2221940" y="-749863"/>
            <a:ext cx="5486400" cy="8357725"/>
          </a:xfrm>
          <a:prstGeom prst="round2SameRect">
            <a:avLst>
              <a:gd name="adj1" fmla="val 4705"/>
              <a:gd name="adj2" fmla="val 0"/>
            </a:avLst>
          </a:prstGeom>
          <a:solidFill>
            <a:schemeClr val="accent1">
              <a:lumMod val="20000"/>
              <a:lumOff val="80000"/>
            </a:schemeClr>
          </a:solidFill>
          <a:ln w="9525" cap="flat" cmpd="sng" algn="ctr">
            <a:noFill/>
            <a:prstDash val="solid"/>
            <a:round/>
            <a:headEnd type="none" w="med" len="med"/>
            <a:tailEnd type="none" w="med" len="med"/>
          </a:ln>
          <a:effectLst/>
        </p:spPr>
        <p:txBody>
          <a:bodyPr/>
          <a:lstStyle/>
          <a:p>
            <a:pPr>
              <a:defRPr/>
            </a:pPr>
            <a:endParaRPr lang="en-US">
              <a:ea typeface="ＭＳ Ｐゴシック" pitchFamily="80" charset="-128"/>
            </a:endParaRPr>
          </a:p>
        </p:txBody>
      </p:sp>
      <p:grpSp>
        <p:nvGrpSpPr>
          <p:cNvPr id="18" name="Group 17"/>
          <p:cNvGrpSpPr/>
          <p:nvPr userDrawn="1"/>
        </p:nvGrpSpPr>
        <p:grpSpPr>
          <a:xfrm>
            <a:off x="685800" y="3805237"/>
            <a:ext cx="8458203" cy="1219200"/>
            <a:chOff x="698827" y="4343400"/>
            <a:chExt cx="8451250" cy="1219200"/>
          </a:xfrm>
        </p:grpSpPr>
        <p:sp>
          <p:nvSpPr>
            <p:cNvPr id="19" name="Rectangle 13"/>
            <p:cNvSpPr>
              <a:spLocks noChangeArrowheads="1"/>
            </p:cNvSpPr>
            <p:nvPr userDrawn="1"/>
          </p:nvSpPr>
          <p:spPr bwMode="auto">
            <a:xfrm>
              <a:off x="698827" y="4343400"/>
              <a:ext cx="8451250" cy="1219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Rectangle 14"/>
            <p:cNvSpPr>
              <a:spLocks noChangeArrowheads="1"/>
            </p:cNvSpPr>
            <p:nvPr userDrawn="1"/>
          </p:nvSpPr>
          <p:spPr bwMode="auto">
            <a:xfrm>
              <a:off x="798513" y="4457700"/>
              <a:ext cx="8351563" cy="99060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r>
                <a:rPr lang="en-US" dirty="0" smtClean="0"/>
                <a:t> </a:t>
              </a:r>
              <a:endParaRPr lang="en-US" dirty="0"/>
            </a:p>
          </p:txBody>
        </p:sp>
      </p:grpSp>
      <p:sp>
        <p:nvSpPr>
          <p:cNvPr id="22" name="Rectangle 3"/>
          <p:cNvSpPr>
            <a:spLocks noGrp="1" noChangeArrowheads="1"/>
          </p:cNvSpPr>
          <p:nvPr>
            <p:ph type="subTitle" idx="1" hasCustomPrompt="1"/>
          </p:nvPr>
        </p:nvSpPr>
        <p:spPr>
          <a:xfrm>
            <a:off x="969319" y="4421702"/>
            <a:ext cx="7772400" cy="305487"/>
          </a:xfrm>
          <a:prstGeom prst="rect">
            <a:avLst/>
          </a:prstGeom>
        </p:spPr>
        <p:txBody>
          <a:bodyPr/>
          <a:lstStyle>
            <a:lvl1pPr marL="0" indent="0" algn="r">
              <a:buNone/>
              <a:defRPr sz="1600" b="0" baseline="0">
                <a:solidFill>
                  <a:schemeClr val="bg1"/>
                </a:solidFill>
                <a:latin typeface="Arial" charset="0"/>
                <a:ea typeface="ＭＳ Ｐゴシック" charset="0"/>
              </a:defRPr>
            </a:lvl1pPr>
          </a:lstStyle>
          <a:p>
            <a:pPr lvl="0"/>
            <a:r>
              <a:rPr lang="en-US" noProof="0" dirty="0"/>
              <a:t>Click to edit </a:t>
            </a:r>
            <a:r>
              <a:rPr lang="en-US" noProof="0" dirty="0" smtClean="0"/>
              <a:t>thank you subtitle.</a:t>
            </a:r>
            <a:endParaRPr lang="en-US" noProof="0" dirty="0"/>
          </a:p>
        </p:txBody>
      </p:sp>
      <p:sp>
        <p:nvSpPr>
          <p:cNvPr id="23" name="Round Same Side Corner Rectangle 22"/>
          <p:cNvSpPr/>
          <p:nvPr userDrawn="1"/>
        </p:nvSpPr>
        <p:spPr bwMode="auto">
          <a:xfrm rot="5400000" flipH="1">
            <a:off x="-2453593" y="3139393"/>
            <a:ext cx="5486400" cy="579215"/>
          </a:xfrm>
          <a:prstGeom prst="round2SameRect">
            <a:avLst>
              <a:gd name="adj1" fmla="val 43009"/>
              <a:gd name="adj2" fmla="val 0"/>
            </a:avLst>
          </a:prstGeom>
          <a:solidFill>
            <a:schemeClr val="tx2"/>
          </a:solidFill>
          <a:ln w="9525" cap="flat" cmpd="sng" algn="ctr">
            <a:noFill/>
            <a:prstDash val="solid"/>
            <a:round/>
            <a:headEnd type="none" w="med" len="med"/>
            <a:tailEnd type="none" w="med" len="med"/>
          </a:ln>
          <a:effectLst/>
        </p:spPr>
        <p:txBody>
          <a:bodyPr/>
          <a:lstStyle/>
          <a:p>
            <a:pPr>
              <a:defRPr/>
            </a:pPr>
            <a:endParaRPr lang="en-US">
              <a:solidFill>
                <a:srgbClr val="A31A27"/>
              </a:solidFill>
              <a:ea typeface="ＭＳ Ｐゴシック" pitchFamily="80" charset="-128"/>
            </a:endParaRPr>
          </a:p>
        </p:txBody>
      </p:sp>
      <p:sp>
        <p:nvSpPr>
          <p:cNvPr id="24" name="Rectangle 2"/>
          <p:cNvSpPr>
            <a:spLocks noGrp="1" noChangeArrowheads="1"/>
          </p:cNvSpPr>
          <p:nvPr>
            <p:ph type="ctrTitle" hasCustomPrompt="1"/>
          </p:nvPr>
        </p:nvSpPr>
        <p:spPr>
          <a:xfrm>
            <a:off x="969319" y="4116901"/>
            <a:ext cx="7772400" cy="304800"/>
          </a:xfrm>
          <a:prstGeom prst="rect">
            <a:avLst/>
          </a:prstGeom>
        </p:spPr>
        <p:txBody>
          <a:bodyPr anchor="ctr"/>
          <a:lstStyle>
            <a:lvl1pPr indent="0" algn="r">
              <a:defRPr sz="2000" b="1" u="none">
                <a:solidFill>
                  <a:schemeClr val="bg1"/>
                </a:solidFill>
                <a:latin typeface="Arial" charset="0"/>
                <a:ea typeface="ＭＳ Ｐゴシック" charset="0"/>
              </a:defRPr>
            </a:lvl1pPr>
          </a:lstStyle>
          <a:p>
            <a:pPr lvl="0"/>
            <a:r>
              <a:rPr lang="en-US" noProof="0" dirty="0" smtClean="0"/>
              <a:t>CLICK TO EDIT THANK YOU TEXT</a:t>
            </a:r>
            <a:endParaRPr lang="en-US" noProof="0" dirty="0"/>
          </a:p>
        </p:txBody>
      </p:sp>
      <p:pic>
        <p:nvPicPr>
          <p:cNvPr id="56" name="Picture 9" descr="EPPoint5"/>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500" t="70189" b="12293"/>
          <a:stretch/>
        </p:blipFill>
        <p:spPr bwMode="auto">
          <a:xfrm>
            <a:off x="685800" y="5029200"/>
            <a:ext cx="8458200" cy="120137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2"/>
          <p:cNvSpPr txBox="1">
            <a:spLocks noChangeArrowheads="1"/>
          </p:cNvSpPr>
          <p:nvPr userDrawn="1"/>
        </p:nvSpPr>
        <p:spPr>
          <a:xfrm>
            <a:off x="8305800" y="222155"/>
            <a:ext cx="304483" cy="691486"/>
          </a:xfrm>
          <a:prstGeom prst="rect">
            <a:avLst/>
          </a:prstGeom>
        </p:spPr>
        <p:txBody>
          <a:bodyPr lIns="0" tIns="0" rIns="0" bIns="0" anchor="ctr" anchorCtr="0"/>
          <a:lstStyle>
            <a:defPPr>
              <a:defRPr lang="en-US"/>
            </a:defPPr>
            <a:lvl1pPr marL="0" algn="r" defTabSz="914400" rtl="0" eaLnBrk="1" latinLnBrk="0" hangingPunct="1">
              <a:defRPr sz="9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D2B453D-0DAD-E54A-ADD5-7DFEC9C3988A}" type="slidenum">
              <a:rPr lang="en-US" smtClean="0">
                <a:solidFill>
                  <a:schemeClr val="tx2"/>
                </a:solidFill>
              </a:rPr>
              <a:pPr>
                <a:defRPr/>
              </a:pPr>
              <a:t>‹#›</a:t>
            </a:fld>
            <a:endParaRPr lang="en-US" dirty="0">
              <a:solidFill>
                <a:schemeClr val="tx2"/>
              </a:solidFill>
            </a:endParaRPr>
          </a:p>
        </p:txBody>
      </p:sp>
    </p:spTree>
    <p:extLst>
      <p:ext uri="{BB962C8B-B14F-4D97-AF65-F5344CB8AC3E}">
        <p14:creationId xmlns:p14="http://schemas.microsoft.com/office/powerpoint/2010/main" val="2765901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8"/>
          <a:stretch>
            <a:fillRect/>
          </a:stretch>
        </p:blipFill>
        <p:spPr>
          <a:xfrm>
            <a:off x="7347218" y="6417578"/>
            <a:ext cx="1280160" cy="192024"/>
          </a:xfrm>
          <a:prstGeom prst="rect">
            <a:avLst/>
          </a:prstGeom>
        </p:spPr>
      </p:pic>
    </p:spTree>
    <p:extLst>
      <p:ext uri="{BB962C8B-B14F-4D97-AF65-F5344CB8AC3E}">
        <p14:creationId xmlns:p14="http://schemas.microsoft.com/office/powerpoint/2010/main" val="1715332089"/>
      </p:ext>
    </p:extLst>
  </p:cSld>
  <p:clrMap bg1="lt1" tx1="dk1" bg2="lt2" tx2="dk2" accent1="accent1" accent2="accent2" accent3="accent3" accent4="accent4" accent5="accent5" accent6="accent6" hlink="hlink" folHlink="folHlink"/>
  <p:sldLayoutIdLst>
    <p:sldLayoutId id="2147483687" r:id="rId1"/>
    <p:sldLayoutId id="2147483679" r:id="rId2"/>
    <p:sldLayoutId id="2147483684" r:id="rId3"/>
    <p:sldLayoutId id="2147483688" r:id="rId4"/>
    <p:sldLayoutId id="2147483673" r:id="rId5"/>
    <p:sldLayoutId id="2147483674" r:id="rId6"/>
  </p:sldLayoutIdLst>
  <p:hf hdr="0" ftr="0" dt="0"/>
  <p:txStyles>
    <p:titleStyle>
      <a:lvl1pPr marL="0" marR="0" indent="0" algn="l" defTabSz="914400" rtl="0" eaLnBrk="1" fontAlgn="auto" latinLnBrk="0" hangingPunct="1">
        <a:lnSpc>
          <a:spcPct val="100000"/>
        </a:lnSpc>
        <a:spcBef>
          <a:spcPts val="0"/>
        </a:spcBef>
        <a:spcAft>
          <a:spcPts val="0"/>
        </a:spcAft>
        <a:buClrTx/>
        <a:buSzTx/>
        <a:buFontTx/>
        <a:buNone/>
        <a:tabLst/>
        <a:defRPr sz="2400" b="1" u="sng" kern="1200">
          <a:solidFill>
            <a:schemeClr val="tx2"/>
          </a:solidFill>
          <a:latin typeface="+mj-lt"/>
          <a:ea typeface="+mj-ea"/>
          <a:cs typeface="Arial" pitchFamily="34" charset="0"/>
        </a:defRPr>
      </a:lvl1pPr>
    </p:titleStyle>
    <p:bodyStyle>
      <a:lvl1pPr marL="228600" marR="0" indent="-228600" algn="l" defTabSz="914400" rtl="0" eaLnBrk="0" fontAlgn="base" latinLnBrk="0" hangingPunct="0">
        <a:lnSpc>
          <a:spcPct val="100000"/>
        </a:lnSpc>
        <a:spcBef>
          <a:spcPct val="10000"/>
        </a:spcBef>
        <a:spcAft>
          <a:spcPct val="0"/>
        </a:spcAft>
        <a:buClr>
          <a:srgbClr val="374673"/>
        </a:buClr>
        <a:buSzTx/>
        <a:buFont typeface="Arial"/>
        <a:buChar char="•"/>
        <a:tabLst/>
        <a:defRPr sz="1600" kern="1200">
          <a:solidFill>
            <a:schemeClr val="tx2"/>
          </a:solidFill>
          <a:latin typeface="+mn-lt"/>
          <a:ea typeface="+mn-ea"/>
          <a:cs typeface="+mn-cs"/>
        </a:defRPr>
      </a:lvl1pPr>
      <a:lvl2pPr marL="227012" marR="0" indent="0" algn="l" defTabSz="914400" rtl="0" eaLnBrk="0" fontAlgn="base" latinLnBrk="0" hangingPunct="0">
        <a:lnSpc>
          <a:spcPct val="100000"/>
        </a:lnSpc>
        <a:spcBef>
          <a:spcPct val="10000"/>
        </a:spcBef>
        <a:spcAft>
          <a:spcPct val="0"/>
        </a:spcAft>
        <a:buClr>
          <a:srgbClr val="374673"/>
        </a:buClr>
        <a:buSzTx/>
        <a:buFont typeface="Arial"/>
        <a:buNone/>
        <a:tabLst/>
        <a:defRPr sz="600" kern="1200">
          <a:solidFill>
            <a:schemeClr val="tx2"/>
          </a:solidFill>
          <a:latin typeface="+mn-lt"/>
          <a:ea typeface="+mn-ea"/>
          <a:cs typeface="+mn-cs"/>
        </a:defRPr>
      </a:lvl2pPr>
      <a:lvl3pPr marL="225425" marR="0" indent="0" algn="l" defTabSz="914400" rtl="0" eaLnBrk="0" fontAlgn="base" latinLnBrk="0" hangingPunct="0">
        <a:lnSpc>
          <a:spcPct val="100000"/>
        </a:lnSpc>
        <a:spcBef>
          <a:spcPct val="10000"/>
        </a:spcBef>
        <a:spcAft>
          <a:spcPct val="0"/>
        </a:spcAft>
        <a:buClr>
          <a:srgbClr val="374673"/>
        </a:buClr>
        <a:buSzPct val="75000"/>
        <a:buFont typeface="Arial" pitchFamily="34" charset="0"/>
        <a:buNone/>
        <a:tabLst/>
        <a:defRPr sz="1400" kern="1200">
          <a:solidFill>
            <a:schemeClr val="tx2"/>
          </a:solidFill>
          <a:latin typeface="+mn-lt"/>
          <a:ea typeface="+mn-ea"/>
          <a:cs typeface="+mn-cs"/>
        </a:defRPr>
      </a:lvl3pPr>
      <a:lvl4pPr marL="685800" marR="0" indent="0" algn="l" defTabSz="914400" rtl="0" eaLnBrk="0" fontAlgn="base" latinLnBrk="0" hangingPunct="0">
        <a:lnSpc>
          <a:spcPct val="100000"/>
        </a:lnSpc>
        <a:spcBef>
          <a:spcPct val="10000"/>
        </a:spcBef>
        <a:spcAft>
          <a:spcPct val="0"/>
        </a:spcAft>
        <a:buClr>
          <a:srgbClr val="374673"/>
        </a:buClr>
        <a:buSzTx/>
        <a:buFontTx/>
        <a:buNone/>
        <a:tabLst/>
        <a:defRPr sz="2000" kern="1200">
          <a:solidFill>
            <a:schemeClr val="tx2"/>
          </a:solidFill>
          <a:latin typeface="+mn-lt"/>
          <a:ea typeface="+mn-ea"/>
          <a:cs typeface="+mn-cs"/>
        </a:defRPr>
      </a:lvl4pPr>
      <a:lvl5pPr marL="1143000" marR="0" indent="-228600" algn="l" defTabSz="914400" rtl="0" eaLnBrk="0" fontAlgn="base" latinLnBrk="0" hangingPunct="0">
        <a:lnSpc>
          <a:spcPct val="100000"/>
        </a:lnSpc>
        <a:spcBef>
          <a:spcPct val="10000"/>
        </a:spcBef>
        <a:spcAft>
          <a:spcPct val="0"/>
        </a:spcAft>
        <a:buClr>
          <a:srgbClr val="374673"/>
        </a:buClr>
        <a:buSzPct val="75000"/>
        <a:buFont typeface="Arial"/>
        <a:buChar char="•"/>
        <a:tabLst/>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969963" y="4421188"/>
            <a:ext cx="7772400" cy="306387"/>
          </a:xfrm>
        </p:spPr>
        <p:txBody>
          <a:bodyPr/>
          <a:lstStyle/>
          <a:p>
            <a:pPr eaLnBrk="1" hangingPunct="1"/>
            <a:r>
              <a:rPr lang="en-US" altLang="en-US" dirty="0" smtClean="0"/>
              <a:t>One Device, Seven Site System</a:t>
            </a:r>
            <a:endParaRPr lang="en-US" altLang="en-US" dirty="0"/>
          </a:p>
        </p:txBody>
      </p:sp>
      <p:sp>
        <p:nvSpPr>
          <p:cNvPr id="4" name="Title 3"/>
          <p:cNvSpPr>
            <a:spLocks noGrp="1"/>
          </p:cNvSpPr>
          <p:nvPr>
            <p:ph type="ctrTitle"/>
          </p:nvPr>
        </p:nvSpPr>
        <p:spPr>
          <a:xfrm>
            <a:off x="969319" y="3810000"/>
            <a:ext cx="7772400" cy="611701"/>
          </a:xfrm>
        </p:spPr>
        <p:txBody>
          <a:bodyPr/>
          <a:lstStyle/>
          <a:p>
            <a:r>
              <a:rPr lang="en-US" altLang="en-US" dirty="0" smtClean="0"/>
              <a:t>EZ-IO</a:t>
            </a:r>
            <a:r>
              <a:rPr lang="en-US" altLang="en-US" baseline="30000" dirty="0" smtClean="0"/>
              <a:t>® </a:t>
            </a:r>
            <a:r>
              <a:rPr lang="en-US" altLang="en-US" dirty="0" smtClean="0"/>
              <a:t>T.A.L.O.N.</a:t>
            </a:r>
            <a:r>
              <a:rPr lang="en-US" altLang="en-US" baseline="30000" dirty="0" smtClean="0"/>
              <a:t>TM</a:t>
            </a:r>
            <a:br>
              <a:rPr lang="en-US" altLang="en-US" baseline="30000" dirty="0" smtClean="0"/>
            </a:br>
            <a:r>
              <a:rPr lang="en-US" altLang="en-US" dirty="0"/>
              <a:t>Tactically Advanced Lifesaving </a:t>
            </a:r>
            <a:r>
              <a:rPr lang="en-US" altLang="en-US" dirty="0" err="1"/>
              <a:t>Intraosseous</a:t>
            </a:r>
            <a:r>
              <a:rPr lang="en-US" altLang="en-US" dirty="0"/>
              <a:t> Needle</a:t>
            </a:r>
            <a:endParaRPr lang="en-US" dirty="0"/>
          </a:p>
        </p:txBody>
      </p:sp>
    </p:spTree>
    <p:extLst>
      <p:ext uri="{BB962C8B-B14F-4D97-AF65-F5344CB8AC3E}">
        <p14:creationId xmlns:p14="http://schemas.microsoft.com/office/powerpoint/2010/main" val="767479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b="1" dirty="0" smtClean="0"/>
              <a:t>PROXIMAL TIBIA SITE IDENTIFICATION (ADULT)</a:t>
            </a:r>
            <a:endParaRPr lang="en-US" sz="2400" b="1" dirty="0"/>
          </a:p>
        </p:txBody>
      </p:sp>
      <p:sp>
        <p:nvSpPr>
          <p:cNvPr id="3" name="Text Placeholder 2"/>
          <p:cNvSpPr>
            <a:spLocks noGrp="1"/>
          </p:cNvSpPr>
          <p:nvPr>
            <p:ph type="body" sz="quarter" idx="10"/>
          </p:nvPr>
        </p:nvSpPr>
        <p:spPr>
          <a:xfrm>
            <a:off x="6629401" y="1544321"/>
            <a:ext cx="2209800" cy="1656080"/>
          </a:xfrm>
        </p:spPr>
        <p:txBody>
          <a:bodyPr/>
          <a:lstStyle/>
          <a:p>
            <a:pPr marL="0" indent="0">
              <a:lnSpc>
                <a:spcPct val="120000"/>
              </a:lnSpc>
              <a:spcBef>
                <a:spcPct val="0"/>
              </a:spcBef>
              <a:buClrTx/>
              <a:buFontTx/>
              <a:buNone/>
            </a:pPr>
            <a:r>
              <a:rPr lang="en-US" altLang="en-US" dirty="0" smtClean="0">
                <a:latin typeface="Arial" pitchFamily="34" charset="0"/>
              </a:rPr>
              <a:t>Approximately </a:t>
            </a:r>
            <a:r>
              <a:rPr lang="en-US" altLang="en-US" dirty="0">
                <a:latin typeface="Arial" pitchFamily="34" charset="0"/>
              </a:rPr>
              <a:t/>
            </a:r>
            <a:br>
              <a:rPr lang="en-US" altLang="en-US" dirty="0">
                <a:latin typeface="Arial" pitchFamily="34" charset="0"/>
              </a:rPr>
            </a:br>
            <a:r>
              <a:rPr lang="en-US" altLang="en-US" dirty="0" smtClean="0">
                <a:latin typeface="Arial" pitchFamily="34" charset="0"/>
              </a:rPr>
              <a:t>3 cm </a:t>
            </a:r>
            <a:r>
              <a:rPr lang="en-US" altLang="en-US" dirty="0">
                <a:latin typeface="Arial" pitchFamily="34" charset="0"/>
              </a:rPr>
              <a:t>below the patella </a:t>
            </a:r>
            <a:r>
              <a:rPr lang="en-US" altLang="en-US" dirty="0" smtClean="0">
                <a:latin typeface="Arial" pitchFamily="34" charset="0"/>
              </a:rPr>
              <a:t>and </a:t>
            </a:r>
            <a:br>
              <a:rPr lang="en-US" altLang="en-US" dirty="0" smtClean="0">
                <a:latin typeface="Arial" pitchFamily="34" charset="0"/>
              </a:rPr>
            </a:br>
            <a:r>
              <a:rPr lang="en-US" altLang="en-US" dirty="0" smtClean="0">
                <a:latin typeface="Arial" pitchFamily="34" charset="0"/>
              </a:rPr>
              <a:t>2 cm </a:t>
            </a:r>
            <a:r>
              <a:rPr lang="en-US" altLang="en-US" dirty="0">
                <a:latin typeface="Arial" pitchFamily="34" charset="0"/>
              </a:rPr>
              <a:t>medial</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l="5974" t="6589" r="6837" b="7703"/>
          <a:stretch>
            <a:fillRect/>
          </a:stretch>
        </p:blipFill>
        <p:spPr bwMode="auto">
          <a:xfrm>
            <a:off x="304800" y="1524000"/>
            <a:ext cx="6094328" cy="464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7812" r="57946"/>
          <a:stretch/>
        </p:blipFill>
        <p:spPr>
          <a:xfrm>
            <a:off x="6810779" y="3260809"/>
            <a:ext cx="2028421" cy="2733105"/>
          </a:xfrm>
          <a:prstGeom prst="rect">
            <a:avLst/>
          </a:prstGeom>
        </p:spPr>
      </p:pic>
    </p:spTree>
    <p:extLst>
      <p:ext uri="{BB962C8B-B14F-4D97-AF65-F5344CB8AC3E}">
        <p14:creationId xmlns:p14="http://schemas.microsoft.com/office/powerpoint/2010/main" val="1084802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b="1" dirty="0" smtClean="0"/>
              <a:t>DISTAL TIBIA SITE IDENTIFICATION (ADULT)</a:t>
            </a:r>
            <a:endParaRPr lang="en-US" sz="2400" b="1" dirty="0"/>
          </a:p>
        </p:txBody>
      </p:sp>
      <p:sp>
        <p:nvSpPr>
          <p:cNvPr id="3" name="Text Placeholder 2"/>
          <p:cNvSpPr>
            <a:spLocks noGrp="1"/>
          </p:cNvSpPr>
          <p:nvPr>
            <p:ph type="body" sz="quarter" idx="10"/>
          </p:nvPr>
        </p:nvSpPr>
        <p:spPr>
          <a:xfrm>
            <a:off x="5791200" y="1371600"/>
            <a:ext cx="3124200" cy="2255520"/>
          </a:xfrm>
        </p:spPr>
        <p:txBody>
          <a:bodyPr/>
          <a:lstStyle/>
          <a:p>
            <a:pPr marL="0" indent="0">
              <a:lnSpc>
                <a:spcPct val="120000"/>
              </a:lnSpc>
              <a:spcBef>
                <a:spcPct val="0"/>
              </a:spcBef>
              <a:buClrTx/>
              <a:buFontTx/>
              <a:buNone/>
            </a:pPr>
            <a:r>
              <a:rPr lang="en-US" altLang="en-US" dirty="0" smtClean="0">
                <a:latin typeface="Arial" pitchFamily="34" charset="0"/>
              </a:rPr>
              <a:t>Approximately 3 cm </a:t>
            </a:r>
            <a:r>
              <a:rPr lang="en-US" altLang="en-US" dirty="0">
                <a:latin typeface="Arial" pitchFamily="34" charset="0"/>
              </a:rPr>
              <a:t>proximal to the most prominent aspect of the medial malleolus, on the flat center aspect of the bone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126" r="30000" b="8285"/>
          <a:stretch/>
        </p:blipFill>
        <p:spPr>
          <a:xfrm>
            <a:off x="17417" y="1828800"/>
            <a:ext cx="5375545" cy="4671605"/>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17812" r="57946"/>
          <a:stretch/>
        </p:blipFill>
        <p:spPr>
          <a:xfrm>
            <a:off x="6429778" y="3382729"/>
            <a:ext cx="2028421" cy="2733105"/>
          </a:xfrm>
          <a:prstGeom prst="rect">
            <a:avLst/>
          </a:prstGeom>
        </p:spPr>
      </p:pic>
    </p:spTree>
    <p:extLst>
      <p:ext uri="{BB962C8B-B14F-4D97-AF65-F5344CB8AC3E}">
        <p14:creationId xmlns:p14="http://schemas.microsoft.com/office/powerpoint/2010/main" val="947961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b="1" smtClean="0"/>
              <a:t>TIBIA INSERTION TECHNIQUE</a:t>
            </a:r>
            <a:endParaRPr lang="en-US" sz="2400" b="1" dirty="0"/>
          </a:p>
        </p:txBody>
      </p:sp>
      <p:sp>
        <p:nvSpPr>
          <p:cNvPr id="3" name="Text Placeholder 2"/>
          <p:cNvSpPr>
            <a:spLocks noGrp="1"/>
          </p:cNvSpPr>
          <p:nvPr>
            <p:ph type="body" sz="quarter" idx="10"/>
          </p:nvPr>
        </p:nvSpPr>
        <p:spPr>
          <a:xfrm>
            <a:off x="579524" y="1233182"/>
            <a:ext cx="8242898" cy="592442"/>
          </a:xfrm>
        </p:spPr>
        <p:txBody>
          <a:bodyPr/>
          <a:lstStyle/>
          <a:p>
            <a:pPr marL="0" indent="0">
              <a:buNone/>
            </a:pPr>
            <a:r>
              <a:rPr lang="en-US" altLang="en-US" dirty="0" smtClean="0"/>
              <a:t>Insert needle at a 90 degree angle to the bone</a:t>
            </a:r>
            <a:endParaRPr lang="en-US" altLang="en-US" dirty="0"/>
          </a:p>
        </p:txBody>
      </p:sp>
      <p:pic>
        <p:nvPicPr>
          <p:cNvPr id="4" name="Content Placeholder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52163" y="1707259"/>
            <a:ext cx="5486637" cy="4307621"/>
          </a:xfrm>
          <a:prstGeom prst="rect">
            <a:avLst/>
          </a:prstGeom>
        </p:spPr>
      </p:pic>
      <p:pic>
        <p:nvPicPr>
          <p:cNvPr id="5" name="Content Placeholder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876800" y="3786275"/>
            <a:ext cx="3886200" cy="1851025"/>
          </a:xfrm>
          <a:prstGeom prst="rect">
            <a:avLst/>
          </a:prstGeom>
        </p:spPr>
      </p:pic>
      <p:sp>
        <p:nvSpPr>
          <p:cNvPr id="6" name="Text Placeholder 2"/>
          <p:cNvSpPr txBox="1">
            <a:spLocks/>
          </p:cNvSpPr>
          <p:nvPr/>
        </p:nvSpPr>
        <p:spPr>
          <a:xfrm>
            <a:off x="4495800" y="5649591"/>
            <a:ext cx="4648200" cy="730577"/>
          </a:xfrm>
          <a:prstGeom prst="rect">
            <a:avLst/>
          </a:prstGeom>
        </p:spPr>
        <p:txBody>
          <a:bodyPr/>
          <a:lstStyle>
            <a:lvl1pPr marL="228600" marR="0" indent="-228600" algn="l" defTabSz="914400" rtl="0" eaLnBrk="0" fontAlgn="base" latinLnBrk="0" hangingPunct="0">
              <a:lnSpc>
                <a:spcPct val="100000"/>
              </a:lnSpc>
              <a:spcBef>
                <a:spcPts val="0"/>
              </a:spcBef>
              <a:spcAft>
                <a:spcPts val="600"/>
              </a:spcAft>
              <a:buClr>
                <a:srgbClr val="374673"/>
              </a:buClr>
              <a:buSzTx/>
              <a:buFont typeface="Arial"/>
              <a:buChar char="•"/>
              <a:tabLst/>
              <a:defRPr sz="2000" kern="1200">
                <a:solidFill>
                  <a:schemeClr val="bg1">
                    <a:lumMod val="50000"/>
                  </a:schemeClr>
                </a:solidFill>
                <a:latin typeface="+mn-lt"/>
                <a:ea typeface="+mn-ea"/>
                <a:cs typeface="+mn-cs"/>
              </a:defRPr>
            </a:lvl1pPr>
            <a:lvl2pPr marL="457200" marR="0" indent="-228600" algn="l" defTabSz="914400" rtl="0" eaLnBrk="0" fontAlgn="base" latinLnBrk="0" hangingPunct="0">
              <a:lnSpc>
                <a:spcPct val="100000"/>
              </a:lnSpc>
              <a:spcBef>
                <a:spcPts val="0"/>
              </a:spcBef>
              <a:spcAft>
                <a:spcPts val="600"/>
              </a:spcAft>
              <a:buClr>
                <a:srgbClr val="374673"/>
              </a:buClr>
              <a:buSzTx/>
              <a:buFont typeface="Arial" pitchFamily="34" charset="0"/>
              <a:buChar char="−"/>
              <a:tabLst/>
              <a:defRPr sz="2000" kern="1200">
                <a:solidFill>
                  <a:schemeClr val="bg1">
                    <a:lumMod val="50000"/>
                  </a:schemeClr>
                </a:solidFill>
                <a:latin typeface="+mn-lt"/>
                <a:ea typeface="+mn-ea"/>
                <a:cs typeface="+mn-cs"/>
              </a:defRPr>
            </a:lvl2pPr>
            <a:lvl3pPr marL="685800" marR="0" indent="-228600" algn="l" defTabSz="914400" rtl="0" eaLnBrk="0" fontAlgn="base" latinLnBrk="0" hangingPunct="0">
              <a:lnSpc>
                <a:spcPct val="100000"/>
              </a:lnSpc>
              <a:spcBef>
                <a:spcPts val="0"/>
              </a:spcBef>
              <a:spcAft>
                <a:spcPts val="600"/>
              </a:spcAft>
              <a:buClr>
                <a:srgbClr val="374673"/>
              </a:buClr>
              <a:buSzPct val="100000"/>
              <a:buFont typeface="Arial" pitchFamily="34" charset="0"/>
              <a:buChar char="•"/>
              <a:tabLst/>
              <a:defRPr sz="1800" kern="1200">
                <a:solidFill>
                  <a:schemeClr val="bg1">
                    <a:lumMod val="50000"/>
                  </a:schemeClr>
                </a:solidFill>
                <a:latin typeface="+mn-lt"/>
                <a:ea typeface="+mn-ea"/>
                <a:cs typeface="+mn-cs"/>
              </a:defRPr>
            </a:lvl3pPr>
            <a:lvl4pPr marL="917575" marR="0" indent="-231775" algn="l" defTabSz="914400" rtl="0" eaLnBrk="0" fontAlgn="base" latinLnBrk="0" hangingPunct="0">
              <a:lnSpc>
                <a:spcPct val="100000"/>
              </a:lnSpc>
              <a:spcBef>
                <a:spcPts val="0"/>
              </a:spcBef>
              <a:spcAft>
                <a:spcPts val="600"/>
              </a:spcAft>
              <a:buClr>
                <a:srgbClr val="374673"/>
              </a:buClr>
              <a:buSzTx/>
              <a:buFont typeface="Arial" pitchFamily="34" charset="0"/>
              <a:buChar char="−"/>
              <a:tabLst/>
              <a:defRPr sz="1800" kern="1200">
                <a:solidFill>
                  <a:schemeClr val="bg1">
                    <a:lumMod val="50000"/>
                  </a:schemeClr>
                </a:solidFill>
                <a:latin typeface="+mn-lt"/>
                <a:ea typeface="+mn-ea"/>
                <a:cs typeface="+mn-cs"/>
              </a:defRPr>
            </a:lvl4pPr>
            <a:lvl5pPr marL="1143000" marR="0" indent="-228600" algn="l" defTabSz="914400" rtl="0" eaLnBrk="0" fontAlgn="base" latinLnBrk="0" hangingPunct="0">
              <a:lnSpc>
                <a:spcPct val="100000"/>
              </a:lnSpc>
              <a:spcBef>
                <a:spcPct val="10000"/>
              </a:spcBef>
              <a:spcAft>
                <a:spcPct val="0"/>
              </a:spcAft>
              <a:buClr>
                <a:srgbClr val="374673"/>
              </a:buClr>
              <a:buSzPct val="75000"/>
              <a:buFont typeface="Arial"/>
              <a:buChar char="•"/>
              <a:tabLst/>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20000"/>
              </a:lnSpc>
              <a:spcBef>
                <a:spcPct val="0"/>
              </a:spcBef>
              <a:buClrTx/>
              <a:buFontTx/>
              <a:buNone/>
            </a:pPr>
            <a:r>
              <a:rPr lang="en-US" altLang="en-US" dirty="0">
                <a:latin typeface="Arial" pitchFamily="34" charset="0"/>
              </a:rPr>
              <a:t>Ensure adequate needle length</a:t>
            </a:r>
            <a:endParaRPr lang="en-US" altLang="en-US" baseline="30000" dirty="0">
              <a:latin typeface="Arial" pitchFamily="34" charset="0"/>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17812" r="57946"/>
          <a:stretch/>
        </p:blipFill>
        <p:spPr>
          <a:xfrm>
            <a:off x="6230158" y="1079925"/>
            <a:ext cx="1999442" cy="2694059"/>
          </a:xfrm>
          <a:prstGeom prst="rect">
            <a:avLst/>
          </a:prstGeom>
        </p:spPr>
      </p:pic>
    </p:spTree>
    <p:extLst>
      <p:ext uri="{BB962C8B-B14F-4D97-AF65-F5344CB8AC3E}">
        <p14:creationId xmlns:p14="http://schemas.microsoft.com/office/powerpoint/2010/main" val="2093871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2400" b="1" dirty="0" smtClean="0"/>
              <a:t>RAPID FLUSH </a:t>
            </a:r>
            <a:endParaRPr lang="en-US" sz="2400" b="1"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44" t="2625" r="1702" b="3625"/>
          <a:stretch/>
        </p:blipFill>
        <p:spPr>
          <a:xfrm>
            <a:off x="430856" y="1136628"/>
            <a:ext cx="5131744" cy="4618570"/>
          </a:xfrm>
          <a:prstGeom prst="rect">
            <a:avLst/>
          </a:prstGeom>
        </p:spPr>
      </p:pic>
      <p:sp>
        <p:nvSpPr>
          <p:cNvPr id="3" name="Text Placeholder 2"/>
          <p:cNvSpPr>
            <a:spLocks noGrp="1"/>
          </p:cNvSpPr>
          <p:nvPr>
            <p:ph type="body" sz="quarter" idx="10"/>
          </p:nvPr>
        </p:nvSpPr>
        <p:spPr>
          <a:xfrm>
            <a:off x="4953000" y="2563139"/>
            <a:ext cx="3733800" cy="519418"/>
          </a:xfrm>
        </p:spPr>
        <p:txBody>
          <a:bodyPr/>
          <a:lstStyle/>
          <a:p>
            <a:pPr marL="0" indent="0">
              <a:buNone/>
            </a:pPr>
            <a:r>
              <a:rPr lang="en-US" dirty="0"/>
              <a:t>Adults:  </a:t>
            </a:r>
            <a:r>
              <a:rPr lang="en-US" dirty="0" smtClean="0"/>
              <a:t>5-10 mL </a:t>
            </a:r>
            <a:r>
              <a:rPr lang="en-US" dirty="0"/>
              <a:t>Normal </a:t>
            </a:r>
            <a:r>
              <a:rPr lang="en-US" dirty="0" smtClean="0"/>
              <a:t>Saline</a:t>
            </a:r>
          </a:p>
        </p:txBody>
      </p:sp>
      <p:sp>
        <p:nvSpPr>
          <p:cNvPr id="7" name="Rectangle 6"/>
          <p:cNvSpPr/>
          <p:nvPr/>
        </p:nvSpPr>
        <p:spPr>
          <a:xfrm>
            <a:off x="1518830" y="5755197"/>
            <a:ext cx="6364286" cy="369332"/>
          </a:xfrm>
          <a:prstGeom prst="rect">
            <a:avLst/>
          </a:prstGeom>
        </p:spPr>
        <p:txBody>
          <a:bodyPr wrap="square">
            <a:spAutoFit/>
          </a:bodyPr>
          <a:lstStyle/>
          <a:p>
            <a:r>
              <a:rPr lang="en-US" dirty="0">
                <a:solidFill>
                  <a:schemeClr val="bg2"/>
                </a:solidFill>
              </a:rPr>
              <a:t>Consider for blood typing and other commonly ordered labs</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6666" t="7602" r="6666" b="4163"/>
          <a:stretch/>
        </p:blipFill>
        <p:spPr>
          <a:xfrm>
            <a:off x="6172200" y="3161865"/>
            <a:ext cx="2971800" cy="2200275"/>
          </a:xfrm>
          <a:prstGeom prst="rect">
            <a:avLst/>
          </a:prstGeom>
        </p:spPr>
      </p:pic>
    </p:spTree>
    <p:extLst>
      <p:ext uri="{BB962C8B-B14F-4D97-AF65-F5344CB8AC3E}">
        <p14:creationId xmlns:p14="http://schemas.microsoft.com/office/powerpoint/2010/main" val="1937363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l="7845" t="1111" b="12222"/>
          <a:stretch>
            <a:fillRect/>
          </a:stretch>
        </p:blipFill>
        <p:spPr bwMode="auto">
          <a:xfrm>
            <a:off x="304800" y="1159555"/>
            <a:ext cx="4363720" cy="486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altLang="en-US" sz="2400" b="1" dirty="0" smtClean="0"/>
              <a:t>INFUSION AND MEDICATIONS</a:t>
            </a:r>
            <a:endParaRPr lang="en-US" sz="2400" b="1" dirty="0"/>
          </a:p>
        </p:txBody>
      </p:sp>
      <p:sp>
        <p:nvSpPr>
          <p:cNvPr id="3" name="Text Placeholder 2"/>
          <p:cNvSpPr>
            <a:spLocks noGrp="1"/>
          </p:cNvSpPr>
          <p:nvPr>
            <p:ph type="body" sz="quarter" idx="10"/>
          </p:nvPr>
        </p:nvSpPr>
        <p:spPr>
          <a:xfrm>
            <a:off x="4693920" y="1248420"/>
            <a:ext cx="4098022" cy="2409179"/>
          </a:xfrm>
        </p:spPr>
        <p:txBody>
          <a:bodyPr/>
          <a:lstStyle/>
          <a:p>
            <a:r>
              <a:rPr lang="en-US" dirty="0"/>
              <a:t>For optimal flow infuse with pressure</a:t>
            </a:r>
          </a:p>
          <a:p>
            <a:r>
              <a:rPr lang="en-US" dirty="0"/>
              <a:t>Administer medications in same dose, rate </a:t>
            </a:r>
            <a:r>
              <a:rPr lang="en-US" dirty="0" smtClean="0"/>
              <a:t>and </a:t>
            </a:r>
            <a:r>
              <a:rPr lang="en-US" dirty="0"/>
              <a:t>concentration </a:t>
            </a:r>
            <a:r>
              <a:rPr lang="en-US" dirty="0" smtClean="0"/>
              <a:t>as </a:t>
            </a:r>
            <a:r>
              <a:rPr lang="en-US" dirty="0"/>
              <a:t>given via peripheral IV</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2911" y="3291183"/>
            <a:ext cx="2584289" cy="2708006"/>
          </a:xfrm>
          <a:prstGeom prst="rect">
            <a:avLst/>
          </a:prstGeom>
        </p:spPr>
      </p:pic>
    </p:spTree>
    <p:extLst>
      <p:ext uri="{BB962C8B-B14F-4D97-AF65-F5344CB8AC3E}">
        <p14:creationId xmlns:p14="http://schemas.microsoft.com/office/powerpoint/2010/main" val="3364918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157" y="251662"/>
            <a:ext cx="8574086" cy="680900"/>
          </a:xfrm>
        </p:spPr>
        <p:txBody>
          <a:bodyPr/>
          <a:lstStyle/>
          <a:p>
            <a:r>
              <a:rPr lang="en-US" altLang="en-US" sz="2400" b="1" dirty="0" smtClean="0"/>
              <a:t>RECOMMENDED ANESTHETIC TECHNIQUE </a:t>
            </a:r>
            <a:br>
              <a:rPr lang="en-US" altLang="en-US" sz="2400" b="1" dirty="0" smtClean="0"/>
            </a:br>
            <a:r>
              <a:rPr lang="en-US" altLang="en-US" sz="2400" b="1" dirty="0" smtClean="0"/>
              <a:t>FOR ADULTS</a:t>
            </a:r>
            <a:endParaRPr lang="en-US" sz="2400" b="1" dirty="0"/>
          </a:p>
        </p:txBody>
      </p:sp>
      <p:sp>
        <p:nvSpPr>
          <p:cNvPr id="17" name="Text Placeholder 16"/>
          <p:cNvSpPr>
            <a:spLocks noGrp="1"/>
          </p:cNvSpPr>
          <p:nvPr>
            <p:ph type="body" sz="quarter" idx="10"/>
          </p:nvPr>
        </p:nvSpPr>
        <p:spPr>
          <a:xfrm>
            <a:off x="152400" y="5638800"/>
            <a:ext cx="8991600" cy="534242"/>
          </a:xfrm>
        </p:spPr>
        <p:txBody>
          <a:bodyPr/>
          <a:lstStyle/>
          <a:p>
            <a:pPr marL="0" indent="0">
              <a:buNone/>
            </a:pPr>
            <a:r>
              <a:rPr lang="fr-FR" altLang="en-US" dirty="0" smtClean="0"/>
              <a:t>Observe cautions/</a:t>
            </a:r>
            <a:r>
              <a:rPr lang="fr-FR" altLang="en-US" dirty="0" err="1" smtClean="0"/>
              <a:t>contraindications</a:t>
            </a:r>
            <a:r>
              <a:rPr lang="fr-FR" altLang="en-US" dirty="0" smtClean="0"/>
              <a:t> for </a:t>
            </a:r>
            <a:r>
              <a:rPr lang="fr-FR" altLang="en-US" dirty="0" err="1" smtClean="0"/>
              <a:t>lidocaine</a:t>
            </a:r>
            <a:r>
              <a:rPr lang="fr-FR" altLang="en-US" dirty="0" smtClean="0"/>
              <a:t>, </a:t>
            </a:r>
            <a:r>
              <a:rPr lang="fr-FR" altLang="en-US" dirty="0" err="1" smtClean="0"/>
              <a:t>confirm</a:t>
            </a:r>
            <a:r>
              <a:rPr lang="fr-FR" altLang="en-US" dirty="0" smtClean="0"/>
              <a:t> dose per institution</a:t>
            </a:r>
            <a:endParaRPr lang="fr-FR" altLang="en-US" dirty="0"/>
          </a:p>
        </p:txBody>
      </p:sp>
      <p:sp>
        <p:nvSpPr>
          <p:cNvPr id="6" name="Rectangle 5"/>
          <p:cNvSpPr/>
          <p:nvPr/>
        </p:nvSpPr>
        <p:spPr>
          <a:xfrm>
            <a:off x="457200" y="1447800"/>
            <a:ext cx="8458200" cy="609600"/>
          </a:xfrm>
          <a:prstGeom prst="rect">
            <a:avLst/>
          </a:prstGeom>
          <a:solidFill>
            <a:srgbClr val="887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66738" defTabSz="550069">
              <a:lnSpc>
                <a:spcPct val="90000"/>
              </a:lnSpc>
              <a:spcAft>
                <a:spcPct val="35000"/>
              </a:spcAft>
              <a:defRPr/>
            </a:pPr>
            <a:r>
              <a:rPr lang="en-US" b="1" dirty="0">
                <a:solidFill>
                  <a:srgbClr val="FFFFFF"/>
                </a:solidFill>
              </a:rPr>
              <a:t>Prime extension set with 2% lidocaine (IV lidocaine)</a:t>
            </a:r>
          </a:p>
        </p:txBody>
      </p:sp>
      <p:sp>
        <p:nvSpPr>
          <p:cNvPr id="7" name="Rectangle 6"/>
          <p:cNvSpPr/>
          <p:nvPr/>
        </p:nvSpPr>
        <p:spPr>
          <a:xfrm>
            <a:off x="457200" y="2209800"/>
            <a:ext cx="8458200" cy="609600"/>
          </a:xfrm>
          <a:prstGeom prst="rect">
            <a:avLst/>
          </a:prstGeom>
          <a:solidFill>
            <a:srgbClr val="887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66738" defTabSz="550069">
              <a:lnSpc>
                <a:spcPct val="90000"/>
              </a:lnSpc>
              <a:spcAft>
                <a:spcPct val="35000"/>
              </a:spcAft>
              <a:defRPr/>
            </a:pPr>
            <a:r>
              <a:rPr lang="en-US" b="1" dirty="0">
                <a:solidFill>
                  <a:srgbClr val="FFFFFF"/>
                </a:solidFill>
              </a:rPr>
              <a:t>Slowly infuse 2% lidocaine </a:t>
            </a:r>
            <a:r>
              <a:rPr lang="en-US" b="1" dirty="0" smtClean="0">
                <a:solidFill>
                  <a:srgbClr val="FFFFFF"/>
                </a:solidFill>
              </a:rPr>
              <a:t>40 mg </a:t>
            </a:r>
            <a:r>
              <a:rPr lang="en-US" b="1" dirty="0">
                <a:solidFill>
                  <a:srgbClr val="FFFFFF"/>
                </a:solidFill>
              </a:rPr>
              <a:t>over 120 seconds</a:t>
            </a:r>
          </a:p>
        </p:txBody>
      </p:sp>
      <p:sp>
        <p:nvSpPr>
          <p:cNvPr id="8" name="Rectangle 7"/>
          <p:cNvSpPr/>
          <p:nvPr/>
        </p:nvSpPr>
        <p:spPr>
          <a:xfrm>
            <a:off x="457200" y="2971800"/>
            <a:ext cx="8458200" cy="609600"/>
          </a:xfrm>
          <a:prstGeom prst="rect">
            <a:avLst/>
          </a:prstGeom>
          <a:solidFill>
            <a:srgbClr val="887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66738" defTabSz="550069">
              <a:lnSpc>
                <a:spcPct val="90000"/>
              </a:lnSpc>
              <a:spcAft>
                <a:spcPct val="35000"/>
              </a:spcAft>
              <a:defRPr/>
            </a:pPr>
            <a:r>
              <a:rPr lang="en-US" b="1" dirty="0">
                <a:solidFill>
                  <a:srgbClr val="FFFFFF"/>
                </a:solidFill>
              </a:rPr>
              <a:t>Allow lidocaine to dwell in IO space 60 seconds</a:t>
            </a:r>
          </a:p>
        </p:txBody>
      </p:sp>
      <p:sp>
        <p:nvSpPr>
          <p:cNvPr id="9" name="Rectangle 8"/>
          <p:cNvSpPr/>
          <p:nvPr/>
        </p:nvSpPr>
        <p:spPr>
          <a:xfrm>
            <a:off x="457200" y="3733800"/>
            <a:ext cx="8458200" cy="609600"/>
          </a:xfrm>
          <a:prstGeom prst="rect">
            <a:avLst/>
          </a:prstGeom>
          <a:solidFill>
            <a:srgbClr val="887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6738" defTabSz="550069">
              <a:lnSpc>
                <a:spcPct val="90000"/>
              </a:lnSpc>
              <a:spcAft>
                <a:spcPct val="35000"/>
              </a:spcAft>
              <a:defRPr/>
            </a:pPr>
            <a:r>
              <a:rPr lang="en-US" b="1" dirty="0">
                <a:solidFill>
                  <a:srgbClr val="FFFFFF"/>
                </a:solidFill>
              </a:rPr>
              <a:t>Flush with normal saline</a:t>
            </a:r>
          </a:p>
        </p:txBody>
      </p:sp>
      <p:sp>
        <p:nvSpPr>
          <p:cNvPr id="10" name="Rectangle 9"/>
          <p:cNvSpPr/>
          <p:nvPr/>
        </p:nvSpPr>
        <p:spPr>
          <a:xfrm>
            <a:off x="457200" y="4495800"/>
            <a:ext cx="8458200" cy="609600"/>
          </a:xfrm>
          <a:prstGeom prst="rect">
            <a:avLst/>
          </a:prstGeom>
          <a:solidFill>
            <a:srgbClr val="887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6738" defTabSz="550069">
              <a:lnSpc>
                <a:spcPct val="90000"/>
              </a:lnSpc>
              <a:spcAft>
                <a:spcPct val="35000"/>
              </a:spcAft>
              <a:defRPr/>
            </a:pPr>
            <a:r>
              <a:rPr lang="en-US" b="1" dirty="0">
                <a:solidFill>
                  <a:srgbClr val="FFFFFF"/>
                </a:solidFill>
              </a:rPr>
              <a:t>Slowly infuse 2% lidocaine 20 mg over 60 seconds</a:t>
            </a:r>
          </a:p>
        </p:txBody>
      </p:sp>
      <p:sp>
        <p:nvSpPr>
          <p:cNvPr id="11" name="Isosceles Triangle 10"/>
          <p:cNvSpPr/>
          <p:nvPr/>
        </p:nvSpPr>
        <p:spPr>
          <a:xfrm rot="5400000">
            <a:off x="419100" y="1485900"/>
            <a:ext cx="609600" cy="533400"/>
          </a:xfrm>
          <a:prstGeom prst="triangle">
            <a:avLst/>
          </a:prstGeom>
          <a:solidFill>
            <a:srgbClr val="C4B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419101" y="2247900"/>
            <a:ext cx="609600" cy="533400"/>
          </a:xfrm>
          <a:prstGeom prst="triangle">
            <a:avLst/>
          </a:prstGeom>
          <a:solidFill>
            <a:srgbClr val="C4B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rot="5400000">
            <a:off x="419102" y="3009900"/>
            <a:ext cx="609600" cy="533400"/>
          </a:xfrm>
          <a:prstGeom prst="triangle">
            <a:avLst/>
          </a:prstGeom>
          <a:solidFill>
            <a:srgbClr val="C4B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5400000">
            <a:off x="419100" y="3771900"/>
            <a:ext cx="609600" cy="533400"/>
          </a:xfrm>
          <a:prstGeom prst="triangle">
            <a:avLst/>
          </a:prstGeom>
          <a:solidFill>
            <a:srgbClr val="C4B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5400000">
            <a:off x="419103" y="4533900"/>
            <a:ext cx="609600" cy="533400"/>
          </a:xfrm>
          <a:prstGeom prst="triangle">
            <a:avLst/>
          </a:prstGeom>
          <a:solidFill>
            <a:srgbClr val="C4B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2895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b="1" dirty="0" smtClean="0"/>
              <a:t>ASSESSMENT</a:t>
            </a:r>
            <a:endParaRPr lang="en-US" sz="2400" b="1" dirty="0"/>
          </a:p>
        </p:txBody>
      </p:sp>
      <p:sp>
        <p:nvSpPr>
          <p:cNvPr id="3" name="Text Placeholder 2"/>
          <p:cNvSpPr>
            <a:spLocks noGrp="1"/>
          </p:cNvSpPr>
          <p:nvPr>
            <p:ph type="body" sz="quarter" idx="10"/>
          </p:nvPr>
        </p:nvSpPr>
        <p:spPr/>
        <p:txBody>
          <a:bodyPr/>
          <a:lstStyle/>
          <a:p>
            <a:pPr marL="0" indent="0">
              <a:buNone/>
              <a:defRPr/>
            </a:pPr>
            <a:r>
              <a:rPr lang="en-US" dirty="0"/>
              <a:t>Site/Catheter</a:t>
            </a:r>
          </a:p>
          <a:p>
            <a:pPr lvl="1">
              <a:buFont typeface="Arial" panose="020B0604020202020204" pitchFamily="34" charset="0"/>
              <a:buChar char="•"/>
              <a:defRPr/>
            </a:pPr>
            <a:r>
              <a:rPr lang="en-US" dirty="0"/>
              <a:t>Intact/patent</a:t>
            </a:r>
          </a:p>
          <a:p>
            <a:pPr lvl="1">
              <a:buFont typeface="Arial" panose="020B0604020202020204" pitchFamily="34" charset="0"/>
              <a:buChar char="•"/>
              <a:defRPr/>
            </a:pPr>
            <a:r>
              <a:rPr lang="en-US" dirty="0"/>
              <a:t>Dressing </a:t>
            </a:r>
            <a:r>
              <a:rPr lang="en-US" dirty="0" smtClean="0"/>
              <a:t>and </a:t>
            </a:r>
            <a:r>
              <a:rPr lang="en-US" dirty="0"/>
              <a:t>connections are secure</a:t>
            </a:r>
          </a:p>
          <a:p>
            <a:pPr lvl="1">
              <a:buFont typeface="Arial" panose="020B0604020202020204" pitchFamily="34" charset="0"/>
              <a:buChar char="•"/>
              <a:defRPr/>
            </a:pPr>
            <a:r>
              <a:rPr lang="en-US" dirty="0"/>
              <a:t>Need for repeat flush</a:t>
            </a:r>
          </a:p>
          <a:p>
            <a:pPr lvl="1">
              <a:buFont typeface="Arial" panose="020B0604020202020204" pitchFamily="34" charset="0"/>
              <a:buChar char="•"/>
              <a:defRPr/>
            </a:pPr>
            <a:r>
              <a:rPr lang="en-US" dirty="0"/>
              <a:t>Evidence of </a:t>
            </a:r>
            <a:r>
              <a:rPr lang="en-US" dirty="0" smtClean="0"/>
              <a:t>complications</a:t>
            </a:r>
          </a:p>
          <a:p>
            <a:pPr lvl="1">
              <a:buFont typeface="Arial" panose="020B0604020202020204" pitchFamily="34" charset="0"/>
              <a:buChar char="•"/>
              <a:defRPr/>
            </a:pPr>
            <a:endParaRPr lang="en-US" dirty="0"/>
          </a:p>
          <a:p>
            <a:pPr marL="0" indent="0">
              <a:spcAft>
                <a:spcPts val="1200"/>
              </a:spcAft>
              <a:buNone/>
              <a:defRPr/>
            </a:pPr>
            <a:r>
              <a:rPr lang="en-US" dirty="0"/>
              <a:t>Pain assessment</a:t>
            </a:r>
          </a:p>
          <a:p>
            <a:pPr lvl="1">
              <a:spcAft>
                <a:spcPts val="1200"/>
              </a:spcAft>
              <a:buFont typeface="Arial" panose="020B0604020202020204" pitchFamily="34" charset="0"/>
              <a:buChar char="•"/>
              <a:defRPr/>
            </a:pPr>
            <a:r>
              <a:rPr lang="en-US" dirty="0"/>
              <a:t>Need for additional lidocaine</a:t>
            </a:r>
          </a:p>
          <a:p>
            <a:pPr marL="0" indent="0">
              <a:spcAft>
                <a:spcPts val="1200"/>
              </a:spcAft>
              <a:buFontTx/>
              <a:buNone/>
              <a:defRPr/>
            </a:pPr>
            <a:endParaRPr lang="en-US" dirty="0">
              <a:solidFill>
                <a:schemeClr val="accent3">
                  <a:lumMod val="50000"/>
                </a:schemeClr>
              </a:solidFill>
            </a:endParaRPr>
          </a:p>
          <a:p>
            <a:pPr>
              <a:defRPr/>
            </a:pPr>
            <a:endParaRPr lang="en-US" dirty="0"/>
          </a:p>
        </p:txBody>
      </p:sp>
    </p:spTree>
    <p:extLst>
      <p:ext uri="{BB962C8B-B14F-4D97-AF65-F5344CB8AC3E}">
        <p14:creationId xmlns:p14="http://schemas.microsoft.com/office/powerpoint/2010/main" val="1320897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Sternal Locator vs. EZ-Stabilizer</a:t>
            </a:r>
            <a:r>
              <a:rPr lang="en-US" baseline="30000" dirty="0" smtClean="0"/>
              <a:t>®</a:t>
            </a:r>
            <a:r>
              <a:rPr lang="en-US" dirty="0" smtClean="0"/>
              <a:t> Dressing</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58651"/>
          <a:stretch/>
        </p:blipFill>
        <p:spPr>
          <a:xfrm>
            <a:off x="5943600" y="1143000"/>
            <a:ext cx="2954630" cy="4981098"/>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1590" r="825"/>
          <a:stretch/>
        </p:blipFill>
        <p:spPr>
          <a:xfrm>
            <a:off x="590234" y="1143000"/>
            <a:ext cx="4114800" cy="4981098"/>
          </a:xfrm>
          <a:prstGeom prst="rect">
            <a:avLst/>
          </a:prstGeom>
        </p:spPr>
      </p:pic>
    </p:spTree>
    <p:extLst>
      <p:ext uri="{BB962C8B-B14F-4D97-AF65-F5344CB8AC3E}">
        <p14:creationId xmlns:p14="http://schemas.microsoft.com/office/powerpoint/2010/main" val="4258893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b="1" dirty="0" smtClean="0"/>
              <a:t>REMOVAL</a:t>
            </a:r>
            <a:endParaRPr lang="en-US" sz="2400" b="1" dirty="0"/>
          </a:p>
        </p:txBody>
      </p:sp>
      <p:pic>
        <p:nvPicPr>
          <p:cNvPr id="5" name="Picture 5" descr="C:\Users\lbeechler\Dropbox\TALON\EZ sternal  removal vesion 2.jpg"/>
          <p:cNvPicPr>
            <a:picLocks noChangeAspect="1" noChangeArrowheads="1"/>
          </p:cNvPicPr>
          <p:nvPr/>
        </p:nvPicPr>
        <p:blipFill>
          <a:blip r:embed="rId3">
            <a:extLst>
              <a:ext uri="{28A0092B-C50C-407E-A947-70E740481C1C}">
                <a14:useLocalDpi xmlns:a14="http://schemas.microsoft.com/office/drawing/2010/main" val="0"/>
              </a:ext>
            </a:extLst>
          </a:blip>
          <a:srcRect l="5743" t="10371" r="6197" b="14952"/>
          <a:stretch>
            <a:fillRect/>
          </a:stretch>
        </p:blipFill>
        <p:spPr bwMode="auto">
          <a:xfrm>
            <a:off x="-41391" y="1215794"/>
            <a:ext cx="6137391" cy="480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4" cstate="print">
            <a:extLst>
              <a:ext uri="{28A0092B-C50C-407E-A947-70E740481C1C}">
                <a14:useLocalDpi xmlns:a14="http://schemas.microsoft.com/office/drawing/2010/main" val="0"/>
              </a:ext>
            </a:extLst>
          </a:blip>
          <a:srcRect l="22389" b="26015"/>
          <a:stretch>
            <a:fillRect/>
          </a:stretch>
        </p:blipFill>
        <p:spPr bwMode="auto">
          <a:xfrm>
            <a:off x="6080760" y="3617797"/>
            <a:ext cx="2820185" cy="182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5943600" y="1671652"/>
            <a:ext cx="2819400" cy="1110785"/>
          </a:xfrm>
          <a:prstGeom prst="rect">
            <a:avLst/>
          </a:prstGeom>
          <a:solidFill>
            <a:schemeClr val="bg1"/>
          </a:solidFill>
        </p:spPr>
        <p:txBody>
          <a:bodyPr/>
          <a:lstStyle>
            <a:lvl1pPr marL="228600" marR="0" indent="-228600" algn="l" defTabSz="914400" rtl="0" eaLnBrk="0" fontAlgn="base" latinLnBrk="0" hangingPunct="0">
              <a:lnSpc>
                <a:spcPct val="100000"/>
              </a:lnSpc>
              <a:spcBef>
                <a:spcPct val="10000"/>
              </a:spcBef>
              <a:spcAft>
                <a:spcPct val="0"/>
              </a:spcAft>
              <a:buClr>
                <a:srgbClr val="374673"/>
              </a:buClr>
              <a:buSzTx/>
              <a:buFont typeface="Arial"/>
              <a:buChar char="•"/>
              <a:tabLst/>
              <a:defRPr sz="1600" kern="1200">
                <a:solidFill>
                  <a:schemeClr val="tx2"/>
                </a:solidFill>
                <a:latin typeface="+mn-lt"/>
                <a:ea typeface="+mn-ea"/>
                <a:cs typeface="+mn-cs"/>
              </a:defRPr>
            </a:lvl1pPr>
            <a:lvl2pPr marL="227012" marR="0" indent="0" algn="l" defTabSz="914400" rtl="0" eaLnBrk="0" fontAlgn="base" latinLnBrk="0" hangingPunct="0">
              <a:lnSpc>
                <a:spcPct val="100000"/>
              </a:lnSpc>
              <a:spcBef>
                <a:spcPct val="10000"/>
              </a:spcBef>
              <a:spcAft>
                <a:spcPct val="0"/>
              </a:spcAft>
              <a:buClr>
                <a:srgbClr val="374673"/>
              </a:buClr>
              <a:buSzTx/>
              <a:buFont typeface="Arial"/>
              <a:buNone/>
              <a:tabLst/>
              <a:defRPr sz="600" kern="1200">
                <a:solidFill>
                  <a:schemeClr val="tx2"/>
                </a:solidFill>
                <a:latin typeface="+mn-lt"/>
                <a:ea typeface="+mn-ea"/>
                <a:cs typeface="+mn-cs"/>
              </a:defRPr>
            </a:lvl2pPr>
            <a:lvl3pPr marL="225425" marR="0" indent="0" algn="l" defTabSz="914400" rtl="0" eaLnBrk="0" fontAlgn="base" latinLnBrk="0" hangingPunct="0">
              <a:lnSpc>
                <a:spcPct val="100000"/>
              </a:lnSpc>
              <a:spcBef>
                <a:spcPct val="10000"/>
              </a:spcBef>
              <a:spcAft>
                <a:spcPct val="0"/>
              </a:spcAft>
              <a:buClr>
                <a:srgbClr val="374673"/>
              </a:buClr>
              <a:buSzPct val="75000"/>
              <a:buFont typeface="Arial" pitchFamily="34" charset="0"/>
              <a:buNone/>
              <a:tabLst/>
              <a:defRPr sz="1400" kern="1200">
                <a:solidFill>
                  <a:schemeClr val="tx2"/>
                </a:solidFill>
                <a:latin typeface="+mn-lt"/>
                <a:ea typeface="+mn-ea"/>
                <a:cs typeface="+mn-cs"/>
              </a:defRPr>
            </a:lvl3pPr>
            <a:lvl4pPr marL="685800" marR="0" indent="0" algn="l" defTabSz="914400" rtl="0" eaLnBrk="0" fontAlgn="base" latinLnBrk="0" hangingPunct="0">
              <a:lnSpc>
                <a:spcPct val="100000"/>
              </a:lnSpc>
              <a:spcBef>
                <a:spcPct val="10000"/>
              </a:spcBef>
              <a:spcAft>
                <a:spcPct val="0"/>
              </a:spcAft>
              <a:buClr>
                <a:srgbClr val="374673"/>
              </a:buClr>
              <a:buSzTx/>
              <a:buFontTx/>
              <a:buNone/>
              <a:tabLst/>
              <a:defRPr sz="2000" kern="1200">
                <a:solidFill>
                  <a:schemeClr val="tx2"/>
                </a:solidFill>
                <a:latin typeface="+mn-lt"/>
                <a:ea typeface="+mn-ea"/>
                <a:cs typeface="+mn-cs"/>
              </a:defRPr>
            </a:lvl4pPr>
            <a:lvl5pPr marL="1143000" marR="0" indent="-228600" algn="l" defTabSz="914400" rtl="0" eaLnBrk="0" fontAlgn="base" latinLnBrk="0" hangingPunct="0">
              <a:lnSpc>
                <a:spcPct val="100000"/>
              </a:lnSpc>
              <a:spcBef>
                <a:spcPct val="10000"/>
              </a:spcBef>
              <a:spcAft>
                <a:spcPct val="0"/>
              </a:spcAft>
              <a:buClr>
                <a:srgbClr val="374673"/>
              </a:buClr>
              <a:buSzPct val="75000"/>
              <a:buFont typeface="Arial"/>
              <a:buChar char="•"/>
              <a:tabLst/>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Tx/>
              <a:buNone/>
            </a:pPr>
            <a:r>
              <a:rPr lang="en-US" altLang="en-US" sz="2000" b="1" dirty="0" smtClean="0">
                <a:solidFill>
                  <a:schemeClr val="bg1">
                    <a:lumMod val="50000"/>
                  </a:schemeClr>
                </a:solidFill>
              </a:rPr>
              <a:t>Do NOT rock or bend during removal</a:t>
            </a:r>
          </a:p>
        </p:txBody>
      </p:sp>
    </p:spTree>
    <p:extLst>
      <p:ext uri="{BB962C8B-B14F-4D97-AF65-F5344CB8AC3E}">
        <p14:creationId xmlns:p14="http://schemas.microsoft.com/office/powerpoint/2010/main" val="1953174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53225" y="4364543"/>
            <a:ext cx="7772400" cy="305487"/>
          </a:xfrm>
        </p:spPr>
        <p:txBody>
          <a:bodyPr/>
          <a:lstStyle/>
          <a:p>
            <a:r>
              <a:rPr lang="en-US" sz="2400" dirty="0"/>
              <a:t>24 </a:t>
            </a:r>
            <a:r>
              <a:rPr lang="en-US" sz="2400" dirty="0" smtClean="0"/>
              <a:t>Hour Clinical Support 800-680-4911</a:t>
            </a:r>
            <a:endParaRPr lang="en-US" sz="2400" dirty="0"/>
          </a:p>
          <a:p>
            <a:endParaRPr lang="en-US" sz="2400" dirty="0"/>
          </a:p>
        </p:txBody>
      </p:sp>
      <p:sp>
        <p:nvSpPr>
          <p:cNvPr id="7" name="Rectangle 6"/>
          <p:cNvSpPr/>
          <p:nvPr/>
        </p:nvSpPr>
        <p:spPr>
          <a:xfrm>
            <a:off x="3810000" y="5896044"/>
            <a:ext cx="4800600" cy="276999"/>
          </a:xfrm>
          <a:prstGeom prst="rect">
            <a:avLst/>
          </a:prstGeom>
        </p:spPr>
        <p:txBody>
          <a:bodyPr wrap="square" rIns="0" anchor="b" anchorCtr="0">
            <a:spAutoFit/>
          </a:bodyPr>
          <a:lstStyle/>
          <a:p>
            <a:pPr algn="r"/>
            <a:r>
              <a:rPr lang="en-US" sz="600" dirty="0" smtClean="0">
                <a:solidFill>
                  <a:schemeClr val="tx2"/>
                </a:solidFill>
              </a:rPr>
              <a:t>Teleflex, EZ-IO. EZ-Connect, EZ-Stabilizer  and T.A.L.O.N. are </a:t>
            </a:r>
            <a:r>
              <a:rPr lang="en-US" sz="600" dirty="0">
                <a:solidFill>
                  <a:schemeClr val="tx2"/>
                </a:solidFill>
              </a:rPr>
              <a:t>trademarks or registered trademarks of </a:t>
            </a:r>
            <a:r>
              <a:rPr lang="en-US" sz="600" dirty="0" smtClean="0">
                <a:solidFill>
                  <a:schemeClr val="tx2"/>
                </a:solidFill>
              </a:rPr>
              <a:t>Teleflex Incorporated or </a:t>
            </a:r>
            <a:r>
              <a:rPr lang="en-US" sz="600" dirty="0">
                <a:solidFill>
                  <a:schemeClr val="tx2"/>
                </a:solidFill>
              </a:rPr>
              <a:t>its affiliates.</a:t>
            </a:r>
            <a:endParaRPr lang="en-US" sz="600" i="1" dirty="0">
              <a:solidFill>
                <a:schemeClr val="tx2"/>
              </a:solidFill>
            </a:endParaRPr>
          </a:p>
          <a:p>
            <a:pPr algn="r"/>
            <a:r>
              <a:rPr lang="en-US" sz="600" kern="1200" dirty="0" smtClean="0">
                <a:solidFill>
                  <a:schemeClr val="tx2"/>
                </a:solidFill>
                <a:effectLst/>
              </a:rPr>
              <a:t>© 2014 Teleflex </a:t>
            </a:r>
            <a:r>
              <a:rPr lang="en-US" sz="600" dirty="0" smtClean="0">
                <a:solidFill>
                  <a:schemeClr val="tx2"/>
                </a:solidFill>
              </a:rPr>
              <a:t>Incorporated.</a:t>
            </a:r>
            <a:r>
              <a:rPr lang="en-US" sz="600" kern="1200" dirty="0" smtClean="0">
                <a:solidFill>
                  <a:schemeClr val="tx2"/>
                </a:solidFill>
                <a:effectLst/>
              </a:rPr>
              <a:t> All rights reserved. MC-000302</a:t>
            </a:r>
            <a:endParaRPr lang="en-US" sz="600" dirty="0">
              <a:solidFill>
                <a:schemeClr val="tx2"/>
              </a:solidFill>
            </a:endParaRPr>
          </a:p>
        </p:txBody>
      </p:sp>
    </p:spTree>
    <p:extLst>
      <p:ext uri="{BB962C8B-B14F-4D97-AF65-F5344CB8AC3E}">
        <p14:creationId xmlns:p14="http://schemas.microsoft.com/office/powerpoint/2010/main" val="3058194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lbeechler\AppData\Local\Microsoft\Windows\Temporary Internet Files\Content.Outlook\TPAM7PIE\TALON-spec-sheet.jpg"/>
          <p:cNvPicPr>
            <a:picLocks noChangeAspect="1" noChangeArrowheads="1"/>
          </p:cNvPicPr>
          <p:nvPr/>
        </p:nvPicPr>
        <p:blipFill>
          <a:blip r:embed="rId3">
            <a:extLst>
              <a:ext uri="{28A0092B-C50C-407E-A947-70E740481C1C}">
                <a14:useLocalDpi xmlns:a14="http://schemas.microsoft.com/office/drawing/2010/main" val="0"/>
              </a:ext>
            </a:extLst>
          </a:blip>
          <a:srcRect t="5748" r="55173"/>
          <a:stretch>
            <a:fillRect/>
          </a:stretch>
        </p:blipFill>
        <p:spPr bwMode="auto">
          <a:xfrm>
            <a:off x="304801" y="1065957"/>
            <a:ext cx="3124199" cy="510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US" sz="2400" b="1" dirty="0" smtClean="0"/>
              <a:t>TACTICAL ADVANTAGE</a:t>
            </a:r>
            <a:endParaRPr lang="en-US" sz="2400" b="1" dirty="0"/>
          </a:p>
        </p:txBody>
      </p:sp>
      <p:sp>
        <p:nvSpPr>
          <p:cNvPr id="6" name="Text Placeholder 5"/>
          <p:cNvSpPr>
            <a:spLocks noGrp="1"/>
          </p:cNvSpPr>
          <p:nvPr>
            <p:ph type="body" sz="quarter" idx="11"/>
          </p:nvPr>
        </p:nvSpPr>
        <p:spPr>
          <a:xfrm>
            <a:off x="4570835" y="1366742"/>
            <a:ext cx="3887365" cy="4572000"/>
          </a:xfrm>
        </p:spPr>
        <p:txBody>
          <a:bodyPr/>
          <a:lstStyle/>
          <a:p>
            <a:pPr eaLnBrk="1" hangingPunct="1"/>
            <a:r>
              <a:rPr lang="en-US" altLang="en-US" dirty="0"/>
              <a:t>When rapid fluid or pharmacological resuscitation is required </a:t>
            </a:r>
            <a:r>
              <a:rPr lang="en-US" altLang="en-US" dirty="0" smtClean="0"/>
              <a:t>in emergency situations </a:t>
            </a:r>
            <a:r>
              <a:rPr lang="en-US" altLang="en-US" dirty="0"/>
              <a:t>including </a:t>
            </a:r>
            <a:r>
              <a:rPr lang="en-US" altLang="en-US" dirty="0" smtClean="0"/>
              <a:t>              (</a:t>
            </a:r>
            <a:r>
              <a:rPr lang="en-US" altLang="en-US" dirty="0"/>
              <a:t>but not limited to):</a:t>
            </a:r>
          </a:p>
          <a:p>
            <a:pPr lvl="1" eaLnBrk="1" hangingPunct="1"/>
            <a:r>
              <a:rPr lang="en-US" altLang="en-US" dirty="0" smtClean="0"/>
              <a:t>Cardiac/Respiratory Arrest</a:t>
            </a:r>
            <a:endParaRPr lang="en-US" altLang="en-US" dirty="0"/>
          </a:p>
          <a:p>
            <a:pPr lvl="1" eaLnBrk="1" hangingPunct="1"/>
            <a:r>
              <a:rPr lang="en-US" altLang="en-US" dirty="0"/>
              <a:t>Trauma</a:t>
            </a:r>
          </a:p>
          <a:p>
            <a:pPr lvl="1" eaLnBrk="1" hangingPunct="1"/>
            <a:r>
              <a:rPr lang="en-US" altLang="en-US" dirty="0"/>
              <a:t>Shock</a:t>
            </a:r>
          </a:p>
          <a:p>
            <a:pPr lvl="1" eaLnBrk="1" hangingPunct="1"/>
            <a:r>
              <a:rPr lang="en-US" altLang="en-US" dirty="0"/>
              <a:t>RSI</a:t>
            </a:r>
          </a:p>
          <a:p>
            <a:pPr lvl="1" eaLnBrk="1" hangingPunct="1"/>
            <a:r>
              <a:rPr lang="en-US" altLang="en-US" dirty="0"/>
              <a:t>Anaphylaxis</a:t>
            </a:r>
          </a:p>
          <a:p>
            <a:pPr lvl="1" eaLnBrk="1" hangingPunct="1"/>
            <a:r>
              <a:rPr lang="en-US" altLang="en-US" dirty="0"/>
              <a:t>Chemical exposure</a:t>
            </a:r>
          </a:p>
        </p:txBody>
      </p:sp>
      <p:sp>
        <p:nvSpPr>
          <p:cNvPr id="7" name="TextBox 6"/>
          <p:cNvSpPr txBox="1"/>
          <p:nvPr/>
        </p:nvSpPr>
        <p:spPr>
          <a:xfrm>
            <a:off x="803945" y="6430449"/>
            <a:ext cx="1295400" cy="215444"/>
          </a:xfrm>
          <a:prstGeom prst="rect">
            <a:avLst/>
          </a:prstGeom>
          <a:noFill/>
        </p:spPr>
        <p:txBody>
          <a:bodyPr wrap="square" rtlCol="0">
            <a:spAutoFit/>
          </a:bodyPr>
          <a:lstStyle/>
          <a:p>
            <a:r>
              <a:rPr lang="en-US" sz="800" dirty="0" smtClean="0">
                <a:solidFill>
                  <a:schemeClr val="bg2"/>
                </a:solidFill>
                <a:latin typeface="+mn-lt"/>
              </a:rPr>
              <a:t>MC-000302</a:t>
            </a:r>
            <a:endParaRPr lang="en-US" sz="800" dirty="0">
              <a:solidFill>
                <a:schemeClr val="bg2"/>
              </a:solidFill>
              <a:latin typeface="+mn-lt"/>
            </a:endParaRPr>
          </a:p>
        </p:txBody>
      </p:sp>
    </p:spTree>
    <p:extLst>
      <p:ext uri="{BB962C8B-B14F-4D97-AF65-F5344CB8AC3E}">
        <p14:creationId xmlns:p14="http://schemas.microsoft.com/office/powerpoint/2010/main" val="2202952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ANATOMY AND PHYSIOLOGY</a:t>
            </a:r>
            <a:endParaRPr lang="en-US" sz="2400" b="1" dirty="0"/>
          </a:p>
        </p:txBody>
      </p:sp>
      <p:sp>
        <p:nvSpPr>
          <p:cNvPr id="3" name="Text Placeholder 2"/>
          <p:cNvSpPr>
            <a:spLocks noGrp="1"/>
          </p:cNvSpPr>
          <p:nvPr>
            <p:ph type="body" sz="quarter" idx="10"/>
          </p:nvPr>
        </p:nvSpPr>
        <p:spPr>
          <a:xfrm>
            <a:off x="152400" y="1746308"/>
            <a:ext cx="4781569" cy="524926"/>
          </a:xfrm>
        </p:spPr>
        <p:txBody>
          <a:bodyPr/>
          <a:lstStyle/>
          <a:p>
            <a:pPr>
              <a:lnSpc>
                <a:spcPct val="120000"/>
              </a:lnSpc>
              <a:spcBef>
                <a:spcPct val="0"/>
              </a:spcBef>
              <a:buClrTx/>
              <a:buFontTx/>
              <a:buNone/>
            </a:pPr>
            <a:r>
              <a:rPr lang="en-US" altLang="en-US" dirty="0">
                <a:latin typeface="Arial" pitchFamily="34" charset="0"/>
              </a:rPr>
              <a:t>Highly vascular, non-collapsible access</a:t>
            </a:r>
          </a:p>
        </p:txBody>
      </p:sp>
      <p:sp>
        <p:nvSpPr>
          <p:cNvPr id="12" name="Text Placeholder 2"/>
          <p:cNvSpPr txBox="1">
            <a:spLocks/>
          </p:cNvSpPr>
          <p:nvPr/>
        </p:nvSpPr>
        <p:spPr>
          <a:xfrm>
            <a:off x="6340440" y="3817169"/>
            <a:ext cx="2655319" cy="1270000"/>
          </a:xfrm>
          <a:prstGeom prst="rect">
            <a:avLst/>
          </a:prstGeom>
        </p:spPr>
        <p:txBody>
          <a:bodyPr/>
          <a:lstStyle>
            <a:lvl1pPr marL="228600" marR="0" indent="-228600" algn="l" defTabSz="914400" rtl="0" eaLnBrk="0" fontAlgn="base" latinLnBrk="0" hangingPunct="0">
              <a:lnSpc>
                <a:spcPct val="100000"/>
              </a:lnSpc>
              <a:spcBef>
                <a:spcPts val="0"/>
              </a:spcBef>
              <a:spcAft>
                <a:spcPts val="600"/>
              </a:spcAft>
              <a:buClr>
                <a:srgbClr val="374673"/>
              </a:buClr>
              <a:buSzTx/>
              <a:buFont typeface="Arial"/>
              <a:buChar char="•"/>
              <a:tabLst/>
              <a:defRPr sz="2000" kern="1200">
                <a:solidFill>
                  <a:schemeClr val="bg1">
                    <a:lumMod val="50000"/>
                  </a:schemeClr>
                </a:solidFill>
                <a:latin typeface="+mn-lt"/>
                <a:ea typeface="+mn-ea"/>
                <a:cs typeface="+mn-cs"/>
              </a:defRPr>
            </a:lvl1pPr>
            <a:lvl2pPr marL="457200" marR="0" indent="-228600" algn="l" defTabSz="914400" rtl="0" eaLnBrk="0" fontAlgn="base" latinLnBrk="0" hangingPunct="0">
              <a:lnSpc>
                <a:spcPct val="100000"/>
              </a:lnSpc>
              <a:spcBef>
                <a:spcPts val="0"/>
              </a:spcBef>
              <a:spcAft>
                <a:spcPts val="600"/>
              </a:spcAft>
              <a:buClr>
                <a:srgbClr val="374673"/>
              </a:buClr>
              <a:buSzTx/>
              <a:buFont typeface="Arial" pitchFamily="34" charset="0"/>
              <a:buChar char="−"/>
              <a:tabLst/>
              <a:defRPr sz="2000" kern="1200">
                <a:solidFill>
                  <a:schemeClr val="bg1">
                    <a:lumMod val="50000"/>
                  </a:schemeClr>
                </a:solidFill>
                <a:latin typeface="+mn-lt"/>
                <a:ea typeface="+mn-ea"/>
                <a:cs typeface="+mn-cs"/>
              </a:defRPr>
            </a:lvl2pPr>
            <a:lvl3pPr marL="685800" marR="0" indent="-228600" algn="l" defTabSz="914400" rtl="0" eaLnBrk="0" fontAlgn="base" latinLnBrk="0" hangingPunct="0">
              <a:lnSpc>
                <a:spcPct val="100000"/>
              </a:lnSpc>
              <a:spcBef>
                <a:spcPts val="0"/>
              </a:spcBef>
              <a:spcAft>
                <a:spcPts val="600"/>
              </a:spcAft>
              <a:buClr>
                <a:srgbClr val="374673"/>
              </a:buClr>
              <a:buSzPct val="100000"/>
              <a:buFont typeface="Arial" pitchFamily="34" charset="0"/>
              <a:buChar char="•"/>
              <a:tabLst/>
              <a:defRPr sz="1800" kern="1200">
                <a:solidFill>
                  <a:schemeClr val="bg1">
                    <a:lumMod val="50000"/>
                  </a:schemeClr>
                </a:solidFill>
                <a:latin typeface="+mn-lt"/>
                <a:ea typeface="+mn-ea"/>
                <a:cs typeface="+mn-cs"/>
              </a:defRPr>
            </a:lvl3pPr>
            <a:lvl4pPr marL="917575" marR="0" indent="-231775" algn="l" defTabSz="914400" rtl="0" eaLnBrk="0" fontAlgn="base" latinLnBrk="0" hangingPunct="0">
              <a:lnSpc>
                <a:spcPct val="100000"/>
              </a:lnSpc>
              <a:spcBef>
                <a:spcPts val="0"/>
              </a:spcBef>
              <a:spcAft>
                <a:spcPts val="600"/>
              </a:spcAft>
              <a:buClr>
                <a:srgbClr val="374673"/>
              </a:buClr>
              <a:buSzTx/>
              <a:buFont typeface="Arial" pitchFamily="34" charset="0"/>
              <a:buChar char="−"/>
              <a:tabLst/>
              <a:defRPr sz="1800" kern="1200">
                <a:solidFill>
                  <a:schemeClr val="bg1">
                    <a:lumMod val="50000"/>
                  </a:schemeClr>
                </a:solidFill>
                <a:latin typeface="+mn-lt"/>
                <a:ea typeface="+mn-ea"/>
                <a:cs typeface="+mn-cs"/>
              </a:defRPr>
            </a:lvl4pPr>
            <a:lvl5pPr marL="1143000" marR="0" indent="-228600" algn="l" defTabSz="914400" rtl="0" eaLnBrk="0" fontAlgn="base" latinLnBrk="0" hangingPunct="0">
              <a:lnSpc>
                <a:spcPct val="100000"/>
              </a:lnSpc>
              <a:spcBef>
                <a:spcPct val="10000"/>
              </a:spcBef>
              <a:spcAft>
                <a:spcPct val="0"/>
              </a:spcAft>
              <a:buClr>
                <a:srgbClr val="374673"/>
              </a:buClr>
              <a:buSzPct val="75000"/>
              <a:buFont typeface="Arial"/>
              <a:buChar char="•"/>
              <a:tabLst/>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ct val="0"/>
              </a:spcBef>
              <a:buClrTx/>
              <a:buFontTx/>
              <a:buNone/>
            </a:pPr>
            <a:r>
              <a:rPr lang="en-US" altLang="en-US" dirty="0">
                <a:latin typeface="Arial" pitchFamily="34" charset="0"/>
              </a:rPr>
              <a:t>Rapid flush to displace marrow</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000" t="7602" r="7500" b="5310"/>
          <a:stretch/>
        </p:blipFill>
        <p:spPr>
          <a:xfrm>
            <a:off x="7010400" y="4862791"/>
            <a:ext cx="1661665" cy="120272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432107"/>
            <a:ext cx="6281006" cy="3359093"/>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743" t="4445" b="13333"/>
          <a:stretch/>
        </p:blipFill>
        <p:spPr>
          <a:xfrm>
            <a:off x="5517076" y="1070374"/>
            <a:ext cx="3626924" cy="2690117"/>
          </a:xfrm>
          <a:prstGeom prst="rect">
            <a:avLst/>
          </a:prstGeom>
        </p:spPr>
      </p:pic>
    </p:spTree>
    <p:extLst>
      <p:ext uri="{BB962C8B-B14F-4D97-AF65-F5344CB8AC3E}">
        <p14:creationId xmlns:p14="http://schemas.microsoft.com/office/powerpoint/2010/main" val="4021486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b="1" dirty="0" smtClean="0"/>
              <a:t>CONTRAINDICATIONS</a:t>
            </a:r>
            <a:endParaRPr lang="en-US" sz="2400" b="1" dirty="0"/>
          </a:p>
        </p:txBody>
      </p:sp>
      <p:sp>
        <p:nvSpPr>
          <p:cNvPr id="3" name="Text Placeholder 2"/>
          <p:cNvSpPr>
            <a:spLocks noGrp="1"/>
          </p:cNvSpPr>
          <p:nvPr>
            <p:ph type="body" sz="quarter" idx="10"/>
          </p:nvPr>
        </p:nvSpPr>
        <p:spPr/>
        <p:txBody>
          <a:bodyPr/>
          <a:lstStyle/>
          <a:p>
            <a:pPr marL="227013" indent="-227013"/>
            <a:r>
              <a:rPr lang="en-US" altLang="en-US" dirty="0"/>
              <a:t>Fracture of target bone </a:t>
            </a:r>
            <a:endParaRPr lang="en-US" altLang="en-US" dirty="0" smtClean="0"/>
          </a:p>
          <a:p>
            <a:pPr marL="0" indent="0">
              <a:buNone/>
            </a:pPr>
            <a:endParaRPr lang="en-US" altLang="en-US" dirty="0"/>
          </a:p>
          <a:p>
            <a:pPr marL="227013" indent="-227013"/>
            <a:r>
              <a:rPr lang="en-US" altLang="en-US" dirty="0"/>
              <a:t>IO or attempted </a:t>
            </a:r>
            <a:r>
              <a:rPr lang="en-US" altLang="en-US" dirty="0" smtClean="0"/>
              <a:t>IO in the target bone </a:t>
            </a:r>
            <a:r>
              <a:rPr lang="en-US" altLang="en-US" dirty="0"/>
              <a:t>within </a:t>
            </a:r>
            <a:r>
              <a:rPr lang="en-US" altLang="en-US" dirty="0" smtClean="0"/>
              <a:t>the previous </a:t>
            </a:r>
            <a:r>
              <a:rPr lang="en-US" altLang="en-US" dirty="0"/>
              <a:t>48 </a:t>
            </a:r>
            <a:r>
              <a:rPr lang="en-US" altLang="en-US" dirty="0" smtClean="0"/>
              <a:t>hours</a:t>
            </a:r>
          </a:p>
          <a:p>
            <a:pPr marL="0" indent="0">
              <a:buNone/>
            </a:pPr>
            <a:endParaRPr lang="en-US" altLang="en-US" dirty="0"/>
          </a:p>
          <a:p>
            <a:pPr marL="227013" indent="-227013"/>
            <a:r>
              <a:rPr lang="en-US" altLang="en-US" dirty="0"/>
              <a:t>Prosthesis or orthopedic procedure at insertion </a:t>
            </a:r>
            <a:r>
              <a:rPr lang="en-US" altLang="en-US" dirty="0" smtClean="0"/>
              <a:t>site</a:t>
            </a:r>
          </a:p>
          <a:p>
            <a:pPr marL="0" indent="0">
              <a:buNone/>
            </a:pPr>
            <a:endParaRPr lang="en-US" altLang="en-US" dirty="0"/>
          </a:p>
          <a:p>
            <a:pPr marL="227013" indent="-227013"/>
            <a:r>
              <a:rPr lang="en-US" altLang="en-US" dirty="0"/>
              <a:t>Infection at area of </a:t>
            </a:r>
            <a:r>
              <a:rPr lang="en-US" altLang="en-US" dirty="0" smtClean="0"/>
              <a:t>insertion</a:t>
            </a:r>
          </a:p>
          <a:p>
            <a:pPr marL="0" indent="0">
              <a:buNone/>
            </a:pPr>
            <a:endParaRPr lang="en-US" altLang="en-US" dirty="0"/>
          </a:p>
          <a:p>
            <a:pPr marL="227013" indent="-227013"/>
            <a:r>
              <a:rPr lang="en-US" altLang="en-US" dirty="0"/>
              <a:t>Inability to identify </a:t>
            </a:r>
            <a:r>
              <a:rPr lang="en-US" altLang="en-US" dirty="0" smtClean="0"/>
              <a:t>landmarks</a:t>
            </a:r>
          </a:p>
          <a:p>
            <a:pPr marL="0" indent="0">
              <a:buNone/>
            </a:pPr>
            <a:endParaRPr lang="en-US" altLang="en-US" dirty="0"/>
          </a:p>
          <a:p>
            <a:pPr marL="227013" indent="-227013"/>
            <a:r>
              <a:rPr lang="en-US" altLang="en-US" dirty="0"/>
              <a:t>Osteoporosis (sternal application only)</a:t>
            </a:r>
          </a:p>
          <a:p>
            <a:endParaRPr lang="en-US" dirty="0"/>
          </a:p>
        </p:txBody>
      </p:sp>
    </p:spTree>
    <p:extLst>
      <p:ext uri="{BB962C8B-B14F-4D97-AF65-F5344CB8AC3E}">
        <p14:creationId xmlns:p14="http://schemas.microsoft.com/office/powerpoint/2010/main" val="942254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PACKAGE CONTENTS</a:t>
            </a:r>
            <a:endParaRPr lang="en-US" sz="2400" b="1" dirty="0"/>
          </a:p>
        </p:txBody>
      </p:sp>
      <p:sp>
        <p:nvSpPr>
          <p:cNvPr id="5" name="Text Placeholder 4"/>
          <p:cNvSpPr>
            <a:spLocks noGrp="1"/>
          </p:cNvSpPr>
          <p:nvPr>
            <p:ph type="body" sz="quarter" idx="10"/>
          </p:nvPr>
        </p:nvSpPr>
        <p:spPr>
          <a:xfrm>
            <a:off x="561386" y="1371600"/>
            <a:ext cx="4023360" cy="4558018"/>
          </a:xfrm>
        </p:spPr>
        <p:txBody>
          <a:bodyPr/>
          <a:lstStyle/>
          <a:p>
            <a:pPr eaLnBrk="1" hangingPunct="1"/>
            <a:r>
              <a:rPr lang="en-US" altLang="en-US" dirty="0"/>
              <a:t>Sternal </a:t>
            </a:r>
            <a:r>
              <a:rPr lang="en-US" altLang="en-US" dirty="0" smtClean="0"/>
              <a:t>Locator</a:t>
            </a:r>
            <a:endParaRPr lang="en-US" altLang="en-US" dirty="0"/>
          </a:p>
          <a:p>
            <a:pPr eaLnBrk="1" hangingPunct="1"/>
            <a:r>
              <a:rPr lang="en-US" altLang="en-US" dirty="0" smtClean="0"/>
              <a:t>15 gauge 38.5 mm </a:t>
            </a:r>
            <a:r>
              <a:rPr lang="en-US" altLang="en-US" dirty="0"/>
              <a:t>manual IO needle set</a:t>
            </a:r>
          </a:p>
          <a:p>
            <a:pPr eaLnBrk="1" hangingPunct="1"/>
            <a:r>
              <a:rPr lang="en-US" altLang="en-US" dirty="0"/>
              <a:t>EZ-Connec</a:t>
            </a:r>
            <a:r>
              <a:rPr lang="en-US" altLang="en-US" dirty="0">
                <a:latin typeface="Arial" pitchFamily="34" charset="0"/>
                <a:cs typeface="Arial" pitchFamily="34" charset="0"/>
              </a:rPr>
              <a:t>t</a:t>
            </a:r>
            <a:r>
              <a:rPr lang="en-US" altLang="en-US" b="1" baseline="30000" dirty="0">
                <a:latin typeface="Arial" pitchFamily="34" charset="0"/>
                <a:cs typeface="Arial" pitchFamily="34" charset="0"/>
              </a:rPr>
              <a:t>®</a:t>
            </a:r>
            <a:r>
              <a:rPr lang="en-US" altLang="en-US" b="1" dirty="0">
                <a:latin typeface="Arial" pitchFamily="34" charset="0"/>
                <a:cs typeface="Arial" pitchFamily="34" charset="0"/>
              </a:rPr>
              <a:t> </a:t>
            </a:r>
            <a:r>
              <a:rPr lang="en-US" altLang="en-US" dirty="0" smtClean="0">
                <a:latin typeface="Arial" pitchFamily="34" charset="0"/>
                <a:cs typeface="Arial" pitchFamily="34" charset="0"/>
              </a:rPr>
              <a:t>Extension Set</a:t>
            </a:r>
            <a:r>
              <a:rPr lang="en-US" altLang="en-US" baseline="30000" dirty="0" smtClean="0">
                <a:latin typeface="Arial" pitchFamily="34" charset="0"/>
                <a:cs typeface="Arial" pitchFamily="34" charset="0"/>
              </a:rPr>
              <a:t> </a:t>
            </a:r>
            <a:endParaRPr lang="en-US" altLang="en-US" dirty="0"/>
          </a:p>
          <a:p>
            <a:pPr eaLnBrk="1" hangingPunct="1"/>
            <a:r>
              <a:rPr lang="en-US" altLang="en-US" dirty="0" smtClean="0"/>
              <a:t>Warning label</a:t>
            </a:r>
            <a:endParaRPr lang="en-US" altLang="en-US" dirty="0"/>
          </a:p>
          <a:p>
            <a:pPr eaLnBrk="1" hangingPunct="1">
              <a:buFontTx/>
              <a:buNone/>
            </a:pPr>
            <a:endParaRPr lang="en-US" altLang="en-US" dirty="0"/>
          </a:p>
        </p:txBody>
      </p:sp>
      <p:sp>
        <p:nvSpPr>
          <p:cNvPr id="3" name="Text Placeholder 2"/>
          <p:cNvSpPr>
            <a:spLocks noGrp="1"/>
          </p:cNvSpPr>
          <p:nvPr>
            <p:ph type="body" sz="quarter" idx="11"/>
          </p:nvPr>
        </p:nvSpPr>
        <p:spPr>
          <a:xfrm>
            <a:off x="4802782" y="1371600"/>
            <a:ext cx="4023360" cy="4572000"/>
          </a:xfrm>
        </p:spPr>
        <p:txBody>
          <a:bodyPr/>
          <a:lstStyle/>
          <a:p>
            <a:pPr eaLnBrk="1" hangingPunct="1"/>
            <a:r>
              <a:rPr lang="en-US" altLang="en-US" dirty="0" smtClean="0"/>
              <a:t>Sharps </a:t>
            </a:r>
            <a:r>
              <a:rPr lang="en-US" altLang="en-US" dirty="0"/>
              <a:t>protector</a:t>
            </a:r>
          </a:p>
          <a:p>
            <a:pPr eaLnBrk="1" hangingPunct="1"/>
            <a:r>
              <a:rPr lang="en-US" altLang="en-US" dirty="0"/>
              <a:t>Wristband</a:t>
            </a:r>
          </a:p>
          <a:p>
            <a:pPr eaLnBrk="1" hangingPunct="1"/>
            <a:r>
              <a:rPr lang="en-US" altLang="en-US" dirty="0"/>
              <a:t>Quick Guide Reference Card</a:t>
            </a:r>
          </a:p>
          <a:p>
            <a:endParaRPr lang="en-US" dirty="0"/>
          </a:p>
        </p:txBody>
      </p:sp>
      <p:pic>
        <p:nvPicPr>
          <p:cNvPr id="11" name="Picture 3" descr="C:\Users\lbeechler\Dropbox\TALON\TALON Pictures\IMG_4386.JPG"/>
          <p:cNvPicPr>
            <a:picLocks noChangeAspect="1" noChangeArrowheads="1"/>
          </p:cNvPicPr>
          <p:nvPr/>
        </p:nvPicPr>
        <p:blipFill>
          <a:blip r:embed="rId3" cstate="print">
            <a:extLst>
              <a:ext uri="{28A0092B-C50C-407E-A947-70E740481C1C}">
                <a14:useLocalDpi xmlns:a14="http://schemas.microsoft.com/office/drawing/2010/main" val="0"/>
              </a:ext>
            </a:extLst>
          </a:blip>
          <a:srcRect l="26204" t="17120" r="8804" b="17065"/>
          <a:stretch>
            <a:fillRect/>
          </a:stretch>
        </p:blipFill>
        <p:spPr bwMode="auto">
          <a:xfrm>
            <a:off x="56926" y="3910906"/>
            <a:ext cx="3281120" cy="221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C:\Users\lbeechler\Dropbox\TALON\TALON Pictures\IMG_4391.jpg"/>
          <p:cNvPicPr>
            <a:picLocks noChangeAspect="1" noChangeArrowheads="1"/>
          </p:cNvPicPr>
          <p:nvPr/>
        </p:nvPicPr>
        <p:blipFill>
          <a:blip r:embed="rId4">
            <a:extLst>
              <a:ext uri="{28A0092B-C50C-407E-A947-70E740481C1C}">
                <a14:useLocalDpi xmlns:a14="http://schemas.microsoft.com/office/drawing/2010/main" val="0"/>
              </a:ext>
            </a:extLst>
          </a:blip>
          <a:srcRect l="6422" t="28253" r="42052" b="18492"/>
          <a:stretch>
            <a:fillRect/>
          </a:stretch>
        </p:blipFill>
        <p:spPr bwMode="auto">
          <a:xfrm>
            <a:off x="5790878" y="3885506"/>
            <a:ext cx="3248936" cy="221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C:\Users\lbeechler\Dropbox\TALON\TALON Pictures\IMG_437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5762" y="2957360"/>
            <a:ext cx="2057400" cy="314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207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30107"/>
          <a:stretch/>
        </p:blipFill>
        <p:spPr bwMode="auto">
          <a:xfrm>
            <a:off x="16564" y="2000863"/>
            <a:ext cx="7451035" cy="410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2400" b="1" dirty="0" smtClean="0"/>
              <a:t>STERNAL SITE IDENTIFICATION </a:t>
            </a:r>
            <a:endParaRPr lang="en-US" sz="2400" b="1" dirty="0"/>
          </a:p>
        </p:txBody>
      </p:sp>
      <p:sp>
        <p:nvSpPr>
          <p:cNvPr id="3" name="Text Placeholder 2"/>
          <p:cNvSpPr>
            <a:spLocks noGrp="1"/>
          </p:cNvSpPr>
          <p:nvPr>
            <p:ph type="body" sz="quarter" idx="10"/>
          </p:nvPr>
        </p:nvSpPr>
        <p:spPr>
          <a:xfrm>
            <a:off x="127000" y="1082080"/>
            <a:ext cx="8839200" cy="671818"/>
          </a:xfrm>
        </p:spPr>
        <p:txBody>
          <a:bodyPr/>
          <a:lstStyle/>
          <a:p>
            <a:pPr marL="0" indent="0" algn="ctr" eaLnBrk="1" hangingPunct="1">
              <a:buNone/>
              <a:defRPr/>
            </a:pPr>
            <a:r>
              <a:rPr lang="en-US" dirty="0"/>
              <a:t>The </a:t>
            </a:r>
            <a:r>
              <a:rPr lang="en-US" dirty="0" smtClean="0"/>
              <a:t>Sternal Locator </a:t>
            </a:r>
            <a:r>
              <a:rPr lang="en-US" b="1" i="1" dirty="0"/>
              <a:t>must</a:t>
            </a:r>
            <a:r>
              <a:rPr lang="en-US" dirty="0"/>
              <a:t> </a:t>
            </a:r>
            <a:r>
              <a:rPr lang="en-US" dirty="0" smtClean="0"/>
              <a:t>be used </a:t>
            </a:r>
            <a:r>
              <a:rPr lang="en-US" dirty="0"/>
              <a:t>when inserting the </a:t>
            </a:r>
            <a:endParaRPr lang="en-US" dirty="0" smtClean="0"/>
          </a:p>
          <a:p>
            <a:pPr marL="0" indent="0" algn="ctr" eaLnBrk="1" hangingPunct="1">
              <a:buNone/>
              <a:defRPr/>
            </a:pPr>
            <a:r>
              <a:rPr lang="en-US" dirty="0" smtClean="0"/>
              <a:t>EZ-IO</a:t>
            </a:r>
            <a:r>
              <a:rPr lang="en-US" baseline="30000" dirty="0" smtClean="0"/>
              <a:t>®</a:t>
            </a:r>
            <a:r>
              <a:rPr lang="en-US" dirty="0" smtClean="0"/>
              <a:t> T.A.L.O.N</a:t>
            </a:r>
            <a:r>
              <a:rPr lang="en-US" dirty="0" smtClean="0">
                <a:latin typeface="Calibri"/>
                <a:cs typeface="Calibri"/>
              </a:rPr>
              <a:t>™</a:t>
            </a:r>
            <a:r>
              <a:rPr lang="en-US" dirty="0" smtClean="0"/>
              <a:t> </a:t>
            </a:r>
            <a:r>
              <a:rPr lang="en-US" dirty="0"/>
              <a:t>N</a:t>
            </a:r>
            <a:r>
              <a:rPr lang="en-US" dirty="0" smtClean="0"/>
              <a:t>eedle Set </a:t>
            </a:r>
            <a:r>
              <a:rPr lang="en-US" dirty="0"/>
              <a:t>into the sternum</a:t>
            </a:r>
          </a:p>
          <a:p>
            <a:pPr marL="0" indent="0" algn="ctr">
              <a:buNone/>
              <a:defRPr/>
            </a:pPr>
            <a:endParaRPr lang="en-US" dirty="0"/>
          </a:p>
        </p:txBody>
      </p:sp>
      <p:sp>
        <p:nvSpPr>
          <p:cNvPr id="11" name="Rectangle 10"/>
          <p:cNvSpPr/>
          <p:nvPr/>
        </p:nvSpPr>
        <p:spPr>
          <a:xfrm>
            <a:off x="8458200" y="5988377"/>
            <a:ext cx="533400" cy="184666"/>
          </a:xfrm>
          <a:prstGeom prst="rect">
            <a:avLst/>
          </a:prstGeom>
        </p:spPr>
        <p:txBody>
          <a:bodyPr wrap="square" rIns="0" anchor="b" anchorCtr="0">
            <a:spAutoFit/>
          </a:bodyPr>
          <a:lstStyle/>
          <a:p>
            <a:pPr algn="r"/>
            <a:r>
              <a:rPr lang="en-US" sz="600" kern="1200" dirty="0" smtClean="0">
                <a:solidFill>
                  <a:schemeClr val="accent1"/>
                </a:solidFill>
                <a:effectLst/>
              </a:rPr>
              <a:t>MC-000302</a:t>
            </a:r>
            <a:endParaRPr lang="en-US" sz="600" dirty="0">
              <a:solidFill>
                <a:schemeClr val="accent1"/>
              </a:solidFill>
            </a:endParaRPr>
          </a:p>
        </p:txBody>
      </p:sp>
      <p:sp>
        <p:nvSpPr>
          <p:cNvPr id="4" name="TextBox 3"/>
          <p:cNvSpPr txBox="1"/>
          <p:nvPr/>
        </p:nvSpPr>
        <p:spPr>
          <a:xfrm>
            <a:off x="6709003" y="3577356"/>
            <a:ext cx="1749197" cy="369332"/>
          </a:xfrm>
          <a:prstGeom prst="rect">
            <a:avLst/>
          </a:prstGeom>
          <a:noFill/>
        </p:spPr>
        <p:txBody>
          <a:bodyPr wrap="none" rtlCol="0">
            <a:spAutoFit/>
          </a:bodyPr>
          <a:lstStyle/>
          <a:p>
            <a:r>
              <a:rPr lang="en-US" dirty="0" smtClean="0"/>
              <a:t>Sternal Locator</a:t>
            </a:r>
            <a:endParaRPr lang="en-US" dirty="0"/>
          </a:p>
        </p:txBody>
      </p:sp>
    </p:spTree>
    <p:extLst>
      <p:ext uri="{BB962C8B-B14F-4D97-AF65-F5344CB8AC3E}">
        <p14:creationId xmlns:p14="http://schemas.microsoft.com/office/powerpoint/2010/main" val="2616474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b="1" dirty="0"/>
              <a:t>STERNAL </a:t>
            </a:r>
            <a:r>
              <a:rPr lang="en-US" sz="2400" b="1" dirty="0" smtClean="0"/>
              <a:t>SITE TECHNIQUE</a:t>
            </a:r>
            <a:endParaRPr lang="en-US" sz="2400" b="1" dirty="0"/>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l="6528" b="5556"/>
          <a:stretch>
            <a:fillRect/>
          </a:stretch>
        </p:blipFill>
        <p:spPr bwMode="auto">
          <a:xfrm>
            <a:off x="4648200" y="1066800"/>
            <a:ext cx="4070864"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lbeechler\Dropbox\TALON\12- Confidential crossection color.jpg"/>
          <p:cNvPicPr>
            <a:picLocks noChangeAspect="1" noChangeArrowheads="1"/>
          </p:cNvPicPr>
          <p:nvPr/>
        </p:nvPicPr>
        <p:blipFill>
          <a:blip r:embed="rId4">
            <a:extLst>
              <a:ext uri="{28A0092B-C50C-407E-A947-70E740481C1C}">
                <a14:useLocalDpi xmlns:a14="http://schemas.microsoft.com/office/drawing/2010/main" val="0"/>
              </a:ext>
            </a:extLst>
          </a:blip>
          <a:srcRect l="4089" b="10081"/>
          <a:stretch>
            <a:fillRect/>
          </a:stretch>
        </p:blipFill>
        <p:spPr>
          <a:xfrm>
            <a:off x="228600" y="1116458"/>
            <a:ext cx="4419600" cy="4369942"/>
          </a:xfrm>
          <a:prstGeom prst="rect">
            <a:avLst/>
          </a:prstGeom>
        </p:spPr>
      </p:pic>
    </p:spTree>
    <p:extLst>
      <p:ext uri="{BB962C8B-B14F-4D97-AF65-F5344CB8AC3E}">
        <p14:creationId xmlns:p14="http://schemas.microsoft.com/office/powerpoint/2010/main" val="2172664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b="1" dirty="0" smtClean="0"/>
              <a:t>PROXIMAL HUMERUS SITE IDENTIFICATION</a:t>
            </a:r>
            <a:endParaRPr lang="en-US" sz="2400" b="1" dirty="0"/>
          </a:p>
        </p:txBody>
      </p:sp>
      <p:pic>
        <p:nvPicPr>
          <p:cNvPr id="5" name="Picture 13" descr="C:\Users\elandez\Desktop\David Baker - shoulder illustrations\image4b.jpg"/>
          <p:cNvPicPr>
            <a:picLocks noChangeAspect="1"/>
          </p:cNvPicPr>
          <p:nvPr/>
        </p:nvPicPr>
        <p:blipFill>
          <a:blip r:embed="rId3" cstate="print">
            <a:extLst>
              <a:ext uri="{28A0092B-C50C-407E-A947-70E740481C1C}">
                <a14:useLocalDpi xmlns:a14="http://schemas.microsoft.com/office/drawing/2010/main" val="0"/>
              </a:ext>
            </a:extLst>
          </a:blip>
          <a:srcRect l="10892" r="7536" b="2940"/>
          <a:stretch>
            <a:fillRect/>
          </a:stretch>
        </p:blipFill>
        <p:spPr bwMode="auto">
          <a:xfrm>
            <a:off x="6851338" y="2596515"/>
            <a:ext cx="1645920" cy="15944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Content Placeholder 3" descr="C:\Users\elandez\Desktop\David Baker - shoulder illustrations\image2b.jpg"/>
          <p:cNvPicPr>
            <a:picLocks noChangeAspect="1"/>
          </p:cNvPicPr>
          <p:nvPr/>
        </p:nvPicPr>
        <p:blipFill>
          <a:blip r:embed="rId4" cstate="print">
            <a:extLst>
              <a:ext uri="{28A0092B-C50C-407E-A947-70E740481C1C}">
                <a14:useLocalDpi xmlns:a14="http://schemas.microsoft.com/office/drawing/2010/main" val="0"/>
              </a:ext>
            </a:extLst>
          </a:blip>
          <a:srcRect l="14076" r="13197"/>
          <a:stretch>
            <a:fillRect/>
          </a:stretch>
        </p:blipFill>
        <p:spPr>
          <a:xfrm>
            <a:off x="6836957" y="816072"/>
            <a:ext cx="1645920" cy="1698528"/>
          </a:xfrm>
          <a:prstGeom prst="rect">
            <a:avLst/>
          </a:prstGeom>
          <a:ln w="3175">
            <a:solidFill>
              <a:schemeClr val="tx1"/>
            </a:solidFill>
          </a:ln>
        </p:spPr>
      </p:pic>
      <p:pic>
        <p:nvPicPr>
          <p:cNvPr id="7" name="Picture 14" descr="C:\Users\elandez\Desktop\David Baker - shoulder illustrations\image6target3.jpg"/>
          <p:cNvPicPr>
            <a:picLocks noChangeAspect="1"/>
          </p:cNvPicPr>
          <p:nvPr/>
        </p:nvPicPr>
        <p:blipFill>
          <a:blip r:embed="rId5" cstate="print">
            <a:extLst>
              <a:ext uri="{28A0092B-C50C-407E-A947-70E740481C1C}">
                <a14:useLocalDpi xmlns:a14="http://schemas.microsoft.com/office/drawing/2010/main" val="0"/>
              </a:ext>
            </a:extLst>
          </a:blip>
          <a:srcRect l="13953"/>
          <a:stretch>
            <a:fillRect/>
          </a:stretch>
        </p:blipFill>
        <p:spPr bwMode="auto">
          <a:xfrm>
            <a:off x="6851338" y="4266558"/>
            <a:ext cx="1645920" cy="159662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EZ-IO Humerus Site Instruction 2">
            <a:hlinkClick r:id="" action="ppaction://media"/>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400" y="1447800"/>
            <a:ext cx="6789738"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744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p:cNvPicPr>
            <a:picLocks noChangeAspect="1"/>
          </p:cNvPicPr>
          <p:nvPr/>
        </p:nvPicPr>
        <p:blipFill>
          <a:blip r:embed="rId3">
            <a:extLst>
              <a:ext uri="{28A0092B-C50C-407E-A947-70E740481C1C}">
                <a14:useLocalDpi xmlns:a14="http://schemas.microsoft.com/office/drawing/2010/main" val="0"/>
              </a:ext>
            </a:extLst>
          </a:blip>
          <a:srcRect l="21436" b="15446"/>
          <a:stretch>
            <a:fillRect/>
          </a:stretch>
        </p:blipFill>
        <p:spPr bwMode="auto">
          <a:xfrm>
            <a:off x="275723" y="3487196"/>
            <a:ext cx="4860925"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ltLang="en-US" sz="2400" b="1" dirty="0" smtClean="0"/>
              <a:t>PROXIMAL HUMERUS INSERTION</a:t>
            </a:r>
            <a:endParaRPr lang="en-US" sz="2400" b="1" dirty="0"/>
          </a:p>
        </p:txBody>
      </p:sp>
      <p:sp>
        <p:nvSpPr>
          <p:cNvPr id="3" name="Text Placeholder 2"/>
          <p:cNvSpPr>
            <a:spLocks noGrp="1"/>
          </p:cNvSpPr>
          <p:nvPr>
            <p:ph type="body" sz="quarter" idx="10"/>
          </p:nvPr>
        </p:nvSpPr>
        <p:spPr>
          <a:xfrm>
            <a:off x="0" y="1233182"/>
            <a:ext cx="9144000" cy="517833"/>
          </a:xfrm>
        </p:spPr>
        <p:txBody>
          <a:bodyPr/>
          <a:lstStyle/>
          <a:p>
            <a:pPr marL="0" indent="0" algn="ctr">
              <a:buNone/>
            </a:pPr>
            <a:r>
              <a:rPr lang="en-US" altLang="en-US" dirty="0" smtClean="0"/>
              <a:t>Aim needle tip at a 45 degree angle to the anterior plane and posteromedial</a:t>
            </a:r>
            <a:endParaRPr lang="en-US" altLang="en-US" dirty="0"/>
          </a:p>
        </p:txBody>
      </p:sp>
      <p:sp>
        <p:nvSpPr>
          <p:cNvPr id="5" name="TextBox 17"/>
          <p:cNvSpPr txBox="1">
            <a:spLocks noChangeArrowheads="1"/>
          </p:cNvSpPr>
          <p:nvPr/>
        </p:nvSpPr>
        <p:spPr bwMode="auto">
          <a:xfrm>
            <a:off x="4793465" y="5576769"/>
            <a:ext cx="4564063" cy="42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5100A"/>
              </a:buClr>
              <a:buChar char="•"/>
              <a:defRPr sz="2000">
                <a:solidFill>
                  <a:schemeClr val="tx1"/>
                </a:solidFill>
                <a:latin typeface="Verdana" pitchFamily="34" charset="0"/>
                <a:ea typeface="ＭＳ Ｐゴシック" pitchFamily="34" charset="-128"/>
              </a:defRPr>
            </a:lvl1pPr>
            <a:lvl2pPr marL="742950" indent="-285750">
              <a:spcBef>
                <a:spcPct val="20000"/>
              </a:spcBef>
              <a:buChar char="–"/>
              <a:defRPr>
                <a:solidFill>
                  <a:schemeClr val="tx1"/>
                </a:solidFill>
                <a:latin typeface="Verdana" pitchFamily="34" charset="0"/>
                <a:ea typeface="ＭＳ Ｐゴシック" pitchFamily="34" charset="-128"/>
              </a:defRPr>
            </a:lvl2pPr>
            <a:lvl3pPr marL="1143000" indent="-228600">
              <a:spcBef>
                <a:spcPct val="20000"/>
              </a:spcBef>
              <a:buChar char="•"/>
              <a:defRPr sz="1600">
                <a:solidFill>
                  <a:schemeClr val="tx1"/>
                </a:solidFill>
                <a:latin typeface="Verdana" pitchFamily="34" charset="0"/>
                <a:ea typeface="ＭＳ Ｐゴシック" pitchFamily="34" charset="-128"/>
              </a:defRPr>
            </a:lvl3pPr>
            <a:lvl4pPr marL="1600200" indent="-228600">
              <a:spcBef>
                <a:spcPct val="20000"/>
              </a:spcBef>
              <a:buChar char="–"/>
              <a:defRPr sz="1400">
                <a:solidFill>
                  <a:schemeClr val="tx1"/>
                </a:solidFill>
                <a:latin typeface="Verdana" pitchFamily="34" charset="0"/>
                <a:ea typeface="ＭＳ Ｐゴシック" pitchFamily="34" charset="-128"/>
              </a:defRPr>
            </a:lvl4pPr>
            <a:lvl5pPr marL="2057400" indent="-228600">
              <a:spcBef>
                <a:spcPct val="20000"/>
              </a:spcBef>
              <a:buChar char="»"/>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Verdana" pitchFamily="34" charset="0"/>
                <a:ea typeface="ＭＳ Ｐゴシック" pitchFamily="34" charset="-128"/>
              </a:defRPr>
            </a:lvl9pPr>
          </a:lstStyle>
          <a:p>
            <a:pPr algn="ctr">
              <a:lnSpc>
                <a:spcPct val="120000"/>
              </a:lnSpc>
              <a:spcBef>
                <a:spcPct val="0"/>
              </a:spcBef>
              <a:buClrTx/>
              <a:buFontTx/>
              <a:buNone/>
            </a:pPr>
            <a:r>
              <a:rPr lang="en-US" altLang="en-US" baseline="0" dirty="0">
                <a:solidFill>
                  <a:schemeClr val="bg1">
                    <a:lumMod val="50000"/>
                  </a:schemeClr>
                </a:solidFill>
                <a:latin typeface="Arial" pitchFamily="34" charset="0"/>
              </a:rPr>
              <a:t>Ensure adequate needle length</a:t>
            </a:r>
            <a:endParaRPr lang="en-US" altLang="en-US" baseline="30000" dirty="0">
              <a:solidFill>
                <a:schemeClr val="bg1">
                  <a:lumMod val="50000"/>
                </a:schemeClr>
              </a:solidFill>
              <a:latin typeface="Arial" pitchFamily="34" charset="0"/>
            </a:endParaRPr>
          </a:p>
        </p:txBody>
      </p:sp>
      <p:grpSp>
        <p:nvGrpSpPr>
          <p:cNvPr id="7" name="Group 14"/>
          <p:cNvGrpSpPr>
            <a:grpSpLocks noChangeAspect="1"/>
          </p:cNvGrpSpPr>
          <p:nvPr/>
        </p:nvGrpSpPr>
        <p:grpSpPr bwMode="auto">
          <a:xfrm>
            <a:off x="410169" y="1614428"/>
            <a:ext cx="6665327" cy="2049463"/>
            <a:chOff x="5067300" y="2364061"/>
            <a:chExt cx="4372978" cy="1529011"/>
          </a:xfrm>
        </p:grpSpPr>
        <p:cxnSp>
          <p:nvCxnSpPr>
            <p:cNvPr id="8" name="Straight Connector 15"/>
            <p:cNvCxnSpPr>
              <a:cxnSpLocks noChangeShapeType="1"/>
            </p:cNvCxnSpPr>
            <p:nvPr/>
          </p:nvCxnSpPr>
          <p:spPr bwMode="auto">
            <a:xfrm>
              <a:off x="5793853" y="2819400"/>
              <a:ext cx="3567383" cy="0"/>
            </a:xfrm>
            <a:prstGeom prst="line">
              <a:avLst/>
            </a:prstGeom>
            <a:noFill/>
            <a:ln w="19050" algn="ctr">
              <a:solidFill>
                <a:schemeClr val="tx2"/>
              </a:solidFill>
              <a:prstDash val="dash"/>
              <a:round/>
              <a:headEnd/>
              <a:tailEnd/>
            </a:ln>
            <a:extLst>
              <a:ext uri="{909E8E84-426E-40DD-AFC4-6F175D3DCCD1}">
                <a14:hiddenFill xmlns:a14="http://schemas.microsoft.com/office/drawing/2010/main">
                  <a:noFill/>
                </a14:hiddenFill>
              </a:ext>
            </a:extLst>
          </p:spPr>
        </p:cxnSp>
        <p:pic>
          <p:nvPicPr>
            <p:cNvPr id="9" name="Picture 18" descr="HumerusUpperView.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4645">
              <a:off x="6040017" y="2411695"/>
              <a:ext cx="2323476" cy="148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21"/>
            <p:cNvCxnSpPr>
              <a:cxnSpLocks noChangeShapeType="1"/>
            </p:cNvCxnSpPr>
            <p:nvPr/>
          </p:nvCxnSpPr>
          <p:spPr bwMode="auto">
            <a:xfrm flipH="1">
              <a:off x="8262074" y="2364061"/>
              <a:ext cx="572560" cy="445493"/>
            </a:xfrm>
            <a:prstGeom prst="line">
              <a:avLst/>
            </a:prstGeom>
            <a:noFill/>
            <a:ln w="38100" algn="ctr">
              <a:solidFill>
                <a:srgbClr val="00B050"/>
              </a:solidFill>
              <a:prstDash val="dash"/>
              <a:round/>
              <a:headEnd/>
              <a:tailEnd type="arrow" w="med" len="med"/>
            </a:ln>
            <a:extLst>
              <a:ext uri="{909E8E84-426E-40DD-AFC4-6F175D3DCCD1}">
                <a14:hiddenFill xmlns:a14="http://schemas.microsoft.com/office/drawing/2010/main">
                  <a:noFill/>
                </a14:hiddenFill>
              </a:ext>
            </a:extLst>
          </p:spPr>
        </p:cxnSp>
        <p:sp>
          <p:nvSpPr>
            <p:cNvPr id="11" name="TextBox 22"/>
            <p:cNvSpPr txBox="1">
              <a:spLocks noChangeArrowheads="1"/>
            </p:cNvSpPr>
            <p:nvPr/>
          </p:nvSpPr>
          <p:spPr bwMode="auto">
            <a:xfrm>
              <a:off x="8678278" y="2434188"/>
              <a:ext cx="762000" cy="38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5100A"/>
                </a:buClr>
                <a:buChar char="•"/>
                <a:defRPr sz="2000">
                  <a:solidFill>
                    <a:schemeClr val="tx1"/>
                  </a:solidFill>
                  <a:latin typeface="Verdana" pitchFamily="34" charset="0"/>
                  <a:ea typeface="ＭＳ Ｐゴシック" pitchFamily="34" charset="-128"/>
                </a:defRPr>
              </a:lvl1pPr>
              <a:lvl2pPr marL="742950" indent="-285750">
                <a:spcBef>
                  <a:spcPct val="20000"/>
                </a:spcBef>
                <a:buChar char="–"/>
                <a:defRPr>
                  <a:solidFill>
                    <a:schemeClr val="tx1"/>
                  </a:solidFill>
                  <a:latin typeface="Verdana" pitchFamily="34" charset="0"/>
                  <a:ea typeface="ＭＳ Ｐゴシック" pitchFamily="34" charset="-128"/>
                </a:defRPr>
              </a:lvl2pPr>
              <a:lvl3pPr marL="1143000" indent="-228600">
                <a:spcBef>
                  <a:spcPct val="20000"/>
                </a:spcBef>
                <a:buChar char="•"/>
                <a:defRPr sz="1600">
                  <a:solidFill>
                    <a:schemeClr val="tx1"/>
                  </a:solidFill>
                  <a:latin typeface="Verdana" pitchFamily="34" charset="0"/>
                  <a:ea typeface="ＭＳ Ｐゴシック" pitchFamily="34" charset="-128"/>
                </a:defRPr>
              </a:lvl3pPr>
              <a:lvl4pPr marL="1600200" indent="-228600">
                <a:spcBef>
                  <a:spcPct val="20000"/>
                </a:spcBef>
                <a:buChar char="–"/>
                <a:defRPr sz="1400">
                  <a:solidFill>
                    <a:schemeClr val="tx1"/>
                  </a:solidFill>
                  <a:latin typeface="Verdana" pitchFamily="34" charset="0"/>
                  <a:ea typeface="ＭＳ Ｐゴシック" pitchFamily="34" charset="-128"/>
                </a:defRPr>
              </a:lvl4pPr>
              <a:lvl5pPr marL="2057400" indent="-228600">
                <a:spcBef>
                  <a:spcPct val="20000"/>
                </a:spcBef>
                <a:buChar char="»"/>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Verdana" pitchFamily="34" charset="0"/>
                  <a:ea typeface="ＭＳ Ｐゴシック" pitchFamily="34" charset="-128"/>
                </a:defRPr>
              </a:lvl9pPr>
            </a:lstStyle>
            <a:p>
              <a:pPr>
                <a:lnSpc>
                  <a:spcPct val="120000"/>
                </a:lnSpc>
                <a:spcBef>
                  <a:spcPct val="0"/>
                </a:spcBef>
                <a:buClrTx/>
                <a:buFontTx/>
                <a:buNone/>
              </a:pPr>
              <a:r>
                <a:rPr lang="en-US" altLang="en-US" sz="2400" b="1" baseline="0">
                  <a:solidFill>
                    <a:srgbClr val="008000"/>
                  </a:solidFill>
                  <a:latin typeface="Arial" pitchFamily="34" charset="0"/>
                </a:rPr>
                <a:t>45</a:t>
              </a:r>
              <a:r>
                <a:rPr lang="en-US" altLang="en-US" sz="2400" b="1" baseline="30000">
                  <a:solidFill>
                    <a:srgbClr val="008000"/>
                  </a:solidFill>
                  <a:latin typeface="Arial" pitchFamily="34" charset="0"/>
                </a:rPr>
                <a:t>O</a:t>
              </a:r>
            </a:p>
          </p:txBody>
        </p:sp>
        <p:sp>
          <p:nvSpPr>
            <p:cNvPr id="12" name="TextBox 23"/>
            <p:cNvSpPr txBox="1">
              <a:spLocks noChangeArrowheads="1"/>
            </p:cNvSpPr>
            <p:nvPr/>
          </p:nvSpPr>
          <p:spPr bwMode="auto">
            <a:xfrm>
              <a:off x="5067300" y="2437156"/>
              <a:ext cx="990600" cy="76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5100A"/>
                </a:buClr>
                <a:buChar char="•"/>
                <a:defRPr sz="2000">
                  <a:solidFill>
                    <a:schemeClr val="tx1"/>
                  </a:solidFill>
                  <a:latin typeface="Verdana" pitchFamily="34" charset="0"/>
                  <a:ea typeface="ＭＳ Ｐゴシック" pitchFamily="34" charset="-128"/>
                </a:defRPr>
              </a:lvl1pPr>
              <a:lvl2pPr marL="742950" indent="-285750">
                <a:spcBef>
                  <a:spcPct val="20000"/>
                </a:spcBef>
                <a:buChar char="–"/>
                <a:defRPr>
                  <a:solidFill>
                    <a:schemeClr val="tx1"/>
                  </a:solidFill>
                  <a:latin typeface="Verdana" pitchFamily="34" charset="0"/>
                  <a:ea typeface="ＭＳ Ｐゴシック" pitchFamily="34" charset="-128"/>
                </a:defRPr>
              </a:lvl2pPr>
              <a:lvl3pPr marL="1143000" indent="-228600">
                <a:spcBef>
                  <a:spcPct val="20000"/>
                </a:spcBef>
                <a:buChar char="•"/>
                <a:defRPr sz="1600">
                  <a:solidFill>
                    <a:schemeClr val="tx1"/>
                  </a:solidFill>
                  <a:latin typeface="Verdana" pitchFamily="34" charset="0"/>
                  <a:ea typeface="ＭＳ Ｐゴシック" pitchFamily="34" charset="-128"/>
                </a:defRPr>
              </a:lvl3pPr>
              <a:lvl4pPr marL="1600200" indent="-228600">
                <a:spcBef>
                  <a:spcPct val="20000"/>
                </a:spcBef>
                <a:buChar char="–"/>
                <a:defRPr sz="1400">
                  <a:solidFill>
                    <a:schemeClr val="tx1"/>
                  </a:solidFill>
                  <a:latin typeface="Verdana" pitchFamily="34" charset="0"/>
                  <a:ea typeface="ＭＳ Ｐゴシック" pitchFamily="34" charset="-128"/>
                </a:defRPr>
              </a:lvl4pPr>
              <a:lvl5pPr marL="2057400" indent="-228600">
                <a:spcBef>
                  <a:spcPct val="20000"/>
                </a:spcBef>
                <a:buChar char="»"/>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Verdana" pitchFamily="34" charset="0"/>
                  <a:ea typeface="ＭＳ Ｐゴシック" pitchFamily="34" charset="-128"/>
                </a:defRPr>
              </a:lvl9pPr>
            </a:lstStyle>
            <a:p>
              <a:pPr algn="r">
                <a:lnSpc>
                  <a:spcPct val="120000"/>
                </a:lnSpc>
                <a:spcBef>
                  <a:spcPct val="0"/>
                </a:spcBef>
                <a:buClrTx/>
                <a:buFontTx/>
                <a:buNone/>
              </a:pPr>
              <a:r>
                <a:rPr lang="en-US" altLang="en-US" sz="2400" b="1" baseline="0">
                  <a:solidFill>
                    <a:srgbClr val="000000"/>
                  </a:solidFill>
                  <a:latin typeface="Arial" pitchFamily="34" charset="0"/>
                </a:rPr>
                <a:t>Anterior Plane</a:t>
              </a:r>
            </a:p>
          </p:txBody>
        </p:sp>
      </p:grpSp>
      <p:pic>
        <p:nvPicPr>
          <p:cNvPr id="13" name="Picture 1"/>
          <p:cNvPicPr>
            <a:picLocks noChangeAspect="1"/>
          </p:cNvPicPr>
          <p:nvPr/>
        </p:nvPicPr>
        <p:blipFill>
          <a:blip r:embed="rId5">
            <a:extLst>
              <a:ext uri="{28A0092B-C50C-407E-A947-70E740481C1C}">
                <a14:useLocalDpi xmlns:a14="http://schemas.microsoft.com/office/drawing/2010/main" val="0"/>
              </a:ext>
            </a:extLst>
          </a:blip>
          <a:srcRect l="4672" t="6091" r="2058" b="4263"/>
          <a:stretch>
            <a:fillRect/>
          </a:stretch>
        </p:blipFill>
        <p:spPr bwMode="auto">
          <a:xfrm>
            <a:off x="5999668" y="4446104"/>
            <a:ext cx="2494839" cy="114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t="17812" r="57946"/>
          <a:stretch/>
        </p:blipFill>
        <p:spPr>
          <a:xfrm>
            <a:off x="6831396" y="1647372"/>
            <a:ext cx="1938896" cy="2612479"/>
          </a:xfrm>
          <a:prstGeom prst="rect">
            <a:avLst/>
          </a:prstGeom>
        </p:spPr>
      </p:pic>
    </p:spTree>
    <p:extLst>
      <p:ext uri="{BB962C8B-B14F-4D97-AF65-F5344CB8AC3E}">
        <p14:creationId xmlns:p14="http://schemas.microsoft.com/office/powerpoint/2010/main" val="3962992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leflex Brand">
      <a:dk1>
        <a:sysClr val="windowText" lastClr="000000"/>
      </a:dk1>
      <a:lt1>
        <a:sysClr val="window" lastClr="FFFFFF"/>
      </a:lt1>
      <a:dk2>
        <a:srgbClr val="013073"/>
      </a:dk2>
      <a:lt2>
        <a:srgbClr val="808080"/>
      </a:lt2>
      <a:accent1>
        <a:srgbClr val="7499C6"/>
      </a:accent1>
      <a:accent2>
        <a:srgbClr val="009877"/>
      </a:accent2>
      <a:accent3>
        <a:srgbClr val="7473A9"/>
      </a:accent3>
      <a:accent4>
        <a:srgbClr val="FFFFFF"/>
      </a:accent4>
      <a:accent5>
        <a:srgbClr val="FFA300"/>
      </a:accent5>
      <a:accent6>
        <a:srgbClr val="B42C33"/>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3919</TotalTime>
  <Words>4492</Words>
  <Application>Microsoft Office PowerPoint</Application>
  <PresentationFormat>On-screen Show (4:3)</PresentationFormat>
  <Paragraphs>321</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ＭＳ Ｐゴシック</vt:lpstr>
      <vt:lpstr>ＭＳ Ｐゴシック</vt:lpstr>
      <vt:lpstr>Arial</vt:lpstr>
      <vt:lpstr>Calibri</vt:lpstr>
      <vt:lpstr>Cambria</vt:lpstr>
      <vt:lpstr>Times</vt:lpstr>
      <vt:lpstr>Times New Roman</vt:lpstr>
      <vt:lpstr>Verdana</vt:lpstr>
      <vt:lpstr>Office Theme</vt:lpstr>
      <vt:lpstr>EZ-IO® T.A.L.O.N.TM Tactically Advanced Lifesaving Intraosseous Needle</vt:lpstr>
      <vt:lpstr>TACTICAL ADVANTAGE</vt:lpstr>
      <vt:lpstr>ANATOMY AND PHYSIOLOGY</vt:lpstr>
      <vt:lpstr>CONTRAINDICATIONS</vt:lpstr>
      <vt:lpstr>PACKAGE CONTENTS</vt:lpstr>
      <vt:lpstr>STERNAL SITE IDENTIFICATION </vt:lpstr>
      <vt:lpstr>STERNAL SITE TECHNIQUE</vt:lpstr>
      <vt:lpstr>PROXIMAL HUMERUS SITE IDENTIFICATION</vt:lpstr>
      <vt:lpstr>PROXIMAL HUMERUS INSERTION</vt:lpstr>
      <vt:lpstr>PROXIMAL TIBIA SITE IDENTIFICATION (ADULT)</vt:lpstr>
      <vt:lpstr>DISTAL TIBIA SITE IDENTIFICATION (ADULT)</vt:lpstr>
      <vt:lpstr>TIBIA INSERTION TECHNIQUE</vt:lpstr>
      <vt:lpstr>RAPID FLUSH </vt:lpstr>
      <vt:lpstr>INFUSION AND MEDICATIONS</vt:lpstr>
      <vt:lpstr>RECOMMENDED ANESTHETIC TECHNIQUE  FOR ADULTS</vt:lpstr>
      <vt:lpstr>ASSESSMENT</vt:lpstr>
      <vt:lpstr>Sternal Locator vs. EZ-Stabilizer® Dressing</vt:lpstr>
      <vt:lpstr>REMOVAL</vt:lpstr>
      <vt:lpstr>PowerPoint Presentation</vt:lpstr>
    </vt:vector>
  </TitlesOfParts>
  <Company>Teleflex,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Davis, Ann</dc:creator>
  <cp:lastModifiedBy>Hust, Karen</cp:lastModifiedBy>
  <cp:revision>184</cp:revision>
  <cp:lastPrinted>2013-05-02T12:22:28Z</cp:lastPrinted>
  <dcterms:created xsi:type="dcterms:W3CDTF">2013-02-15T16:11:23Z</dcterms:created>
  <dcterms:modified xsi:type="dcterms:W3CDTF">2014-08-29T20:49:10Z</dcterms:modified>
</cp:coreProperties>
</file>